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5" r:id="rId8"/>
    <p:sldId id="266" r:id="rId9"/>
    <p:sldId id="262" r:id="rId10"/>
    <p:sldId id="26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nny" initials="HS" lastIdx="1" clrIdx="0">
    <p:extLst>
      <p:ext uri="{19B8F6BF-5375-455C-9EA6-DF929625EA0E}">
        <p15:presenceInfo xmlns:p15="http://schemas.microsoft.com/office/powerpoint/2012/main" userId="445d88b7366c78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B0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7" autoAdjust="0"/>
    <p:restoredTop sz="94660"/>
  </p:normalViewPr>
  <p:slideViewPr>
    <p:cSldViewPr snapToGrid="0">
      <p:cViewPr varScale="1">
        <p:scale>
          <a:sx n="111" d="100"/>
          <a:sy n="111" d="100"/>
        </p:scale>
        <p:origin x="22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a:xfrm>
            <a:off x="2692397" y="5037663"/>
            <a:ext cx="5214635" cy="279400"/>
          </a:xfrm>
        </p:spPr>
        <p:txBody>
          <a:bodyPr/>
          <a:lstStyle/>
          <a:p>
            <a:endParaRPr lang="id-ID"/>
          </a:p>
        </p:txBody>
      </p:sp>
      <p:sp>
        <p:nvSpPr>
          <p:cNvPr id="6" name="Slide Number Placeholder 5"/>
          <p:cNvSpPr>
            <a:spLocks noGrp="1"/>
          </p:cNvSpPr>
          <p:nvPr>
            <p:ph type="sldNum" sz="quarter" idx="12"/>
          </p:nvPr>
        </p:nvSpPr>
        <p:spPr>
          <a:xfrm>
            <a:off x="8956900" y="5037663"/>
            <a:ext cx="551167" cy="279400"/>
          </a:xfrm>
        </p:spPr>
        <p:txBody>
          <a:bodyPr/>
          <a:lstStyle/>
          <a:p>
            <a:fld id="{81546DD8-1EC4-4FA9-91DA-DE8E0740719B}" type="slidenum">
              <a:rPr lang="id-ID" smtClean="0"/>
              <a:t>‹#›</a:t>
            </a:fld>
            <a:endParaRPr lang="id-ID"/>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7199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1546DD8-1EC4-4FA9-91DA-DE8E0740719B}" type="slidenum">
              <a:rPr lang="id-ID" smtClean="0"/>
              <a:t>‹#›</a:t>
            </a:fld>
            <a:endParaRPr lang="id-ID"/>
          </a:p>
        </p:txBody>
      </p:sp>
    </p:spTree>
    <p:extLst>
      <p:ext uri="{BB962C8B-B14F-4D97-AF65-F5344CB8AC3E}">
        <p14:creationId xmlns:p14="http://schemas.microsoft.com/office/powerpoint/2010/main" val="1908807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1546DD8-1EC4-4FA9-91DA-DE8E0740719B}" type="slidenum">
              <a:rPr lang="id-ID" smtClean="0"/>
              <a:t>‹#›</a:t>
            </a:fld>
            <a:endParaRPr lang="id-ID"/>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9435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39FA01-695C-4CA8-8927-F3979E3460AA}" type="datetimeFigureOut">
              <a:rPr lang="id-ID" smtClean="0"/>
              <a:t>20/10/2025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1546DD8-1EC4-4FA9-91DA-DE8E0740719B}" type="slidenum">
              <a:rPr lang="id-ID" smtClean="0"/>
              <a:t>‹#›</a:t>
            </a:fld>
            <a:endParaRPr lang="id-ID"/>
          </a:p>
        </p:txBody>
      </p:sp>
    </p:spTree>
    <p:extLst>
      <p:ext uri="{BB962C8B-B14F-4D97-AF65-F5344CB8AC3E}">
        <p14:creationId xmlns:p14="http://schemas.microsoft.com/office/powerpoint/2010/main" val="618265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39FA01-695C-4CA8-8927-F3979E3460AA}" type="datetimeFigureOut">
              <a:rPr lang="id-ID" smtClean="0"/>
              <a:t>20/10/2025</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1546DD8-1EC4-4FA9-91DA-DE8E0740719B}" type="slidenum">
              <a:rPr lang="id-ID" smtClean="0"/>
              <a:t>‹#›</a:t>
            </a:fld>
            <a:endParaRPr lang="id-ID"/>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8719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39FA01-695C-4CA8-8927-F3979E3460AA}" type="datetimeFigureOut">
              <a:rPr lang="id-ID" smtClean="0"/>
              <a:t>20/10/2025</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1546DD8-1EC4-4FA9-91DA-DE8E0740719B}" type="slidenum">
              <a:rPr lang="id-ID" smtClean="0"/>
              <a:t>‹#›</a:t>
            </a:fld>
            <a:endParaRPr lang="id-ID"/>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3127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39FA01-695C-4CA8-8927-F3979E3460AA}" type="datetimeFigureOut">
              <a:rPr lang="id-ID" smtClean="0"/>
              <a:t>20/10/2025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1546DD8-1EC4-4FA9-91DA-DE8E0740719B}" type="slidenum">
              <a:rPr lang="id-ID" smtClean="0"/>
              <a:t>‹#›</a:t>
            </a:fld>
            <a:endParaRPr lang="id-ID"/>
          </a:p>
        </p:txBody>
      </p:sp>
    </p:spTree>
    <p:extLst>
      <p:ext uri="{BB962C8B-B14F-4D97-AF65-F5344CB8AC3E}">
        <p14:creationId xmlns:p14="http://schemas.microsoft.com/office/powerpoint/2010/main" val="69113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39FA01-695C-4CA8-8927-F3979E3460AA}" type="datetimeFigureOut">
              <a:rPr lang="id-ID" smtClean="0"/>
              <a:t>20/10/2025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1546DD8-1EC4-4FA9-91DA-DE8E0740719B}" type="slidenum">
              <a:rPr lang="id-ID" smtClean="0"/>
              <a:t>‹#›</a:t>
            </a:fld>
            <a:endParaRPr lang="id-ID"/>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2391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39FA01-695C-4CA8-8927-F3979E3460AA}" type="datetimeFigureOut">
              <a:rPr lang="id-ID" smtClean="0"/>
              <a:t>20/10/2025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1546DD8-1EC4-4FA9-91DA-DE8E0740719B}" type="slidenum">
              <a:rPr lang="id-ID" smtClean="0"/>
              <a:t>‹#›</a:t>
            </a:fld>
            <a:endParaRPr lang="id-ID"/>
          </a:p>
        </p:txBody>
      </p:sp>
    </p:spTree>
    <p:extLst>
      <p:ext uri="{BB962C8B-B14F-4D97-AF65-F5344CB8AC3E}">
        <p14:creationId xmlns:p14="http://schemas.microsoft.com/office/powerpoint/2010/main" val="1819519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39FA01-695C-4CA8-8927-F3979E3460AA}" type="datetimeFigureOut">
              <a:rPr lang="id-ID" smtClean="0"/>
              <a:t>20/10/2025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1546DD8-1EC4-4FA9-91DA-DE8E0740719B}" type="slidenum">
              <a:rPr lang="id-ID" smtClean="0"/>
              <a:t>‹#›</a:t>
            </a:fld>
            <a:endParaRPr lang="id-ID"/>
          </a:p>
        </p:txBody>
      </p:sp>
    </p:spTree>
    <p:extLst>
      <p:ext uri="{BB962C8B-B14F-4D97-AF65-F5344CB8AC3E}">
        <p14:creationId xmlns:p14="http://schemas.microsoft.com/office/powerpoint/2010/main" val="4228201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1546DD8-1EC4-4FA9-91DA-DE8E0740719B}" type="slidenum">
              <a:rPr lang="id-ID" smtClean="0"/>
              <a:t>‹#›</a:t>
            </a:fld>
            <a:endParaRPr lang="id-ID"/>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7893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1546DD8-1EC4-4FA9-91DA-DE8E0740719B}" type="slidenum">
              <a:rPr lang="id-ID" smtClean="0"/>
              <a:t>‹#›</a:t>
            </a:fld>
            <a:endParaRPr lang="id-ID"/>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6234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1546DD8-1EC4-4FA9-91DA-DE8E0740719B}" type="slidenum">
              <a:rPr lang="id-ID" smtClean="0"/>
              <a:t>‹#›</a:t>
            </a:fld>
            <a:endParaRPr lang="id-ID"/>
          </a:p>
        </p:txBody>
      </p:sp>
    </p:spTree>
    <p:extLst>
      <p:ext uri="{BB962C8B-B14F-4D97-AF65-F5344CB8AC3E}">
        <p14:creationId xmlns:p14="http://schemas.microsoft.com/office/powerpoint/2010/main" val="447632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1546DD8-1EC4-4FA9-91DA-DE8E0740719B}" type="slidenum">
              <a:rPr lang="id-ID" smtClean="0"/>
              <a:t>‹#›</a:t>
            </a:fld>
            <a:endParaRPr lang="id-ID"/>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3537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1546DD8-1EC4-4FA9-91DA-DE8E0740719B}" type="slidenum">
              <a:rPr lang="id-ID" smtClean="0"/>
              <a:t>‹#›</a:t>
            </a:fld>
            <a:endParaRPr lang="id-ID"/>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4383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1546DD8-1EC4-4FA9-91DA-DE8E0740719B}" type="slidenum">
              <a:rPr lang="id-ID" smtClean="0"/>
              <a:t>‹#›</a:t>
            </a:fld>
            <a:endParaRPr lang="id-ID"/>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6947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39FA01-695C-4CA8-8927-F3979E3460AA}" type="datetimeFigureOut">
              <a:rPr lang="id-ID" smtClean="0"/>
              <a:t>20/10/2025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1546DD8-1EC4-4FA9-91DA-DE8E0740719B}" type="slidenum">
              <a:rPr lang="id-ID" smtClean="0"/>
              <a:t>‹#›</a:t>
            </a:fld>
            <a:endParaRPr lang="id-ID"/>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1329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939FA01-695C-4CA8-8927-F3979E3460AA}" type="datetimeFigureOut">
              <a:rPr lang="id-ID" smtClean="0"/>
              <a:t>20/10/2025</a:t>
            </a:fld>
            <a:endParaRPr lang="id-ID"/>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d-ID"/>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1546DD8-1EC4-4FA9-91DA-DE8E0740719B}" type="slidenum">
              <a:rPr lang="id-ID" smtClean="0"/>
              <a:t>‹#›</a:t>
            </a:fld>
            <a:endParaRPr lang="id-ID"/>
          </a:p>
        </p:txBody>
      </p:sp>
    </p:spTree>
    <p:extLst>
      <p:ext uri="{BB962C8B-B14F-4D97-AF65-F5344CB8AC3E}">
        <p14:creationId xmlns:p14="http://schemas.microsoft.com/office/powerpoint/2010/main" val="2895149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3E5FD-4F0F-47E7-B80F-D34CFD238BB7}"/>
              </a:ext>
            </a:extLst>
          </p:cNvPr>
          <p:cNvSpPr>
            <a:spLocks noGrp="1"/>
          </p:cNvSpPr>
          <p:nvPr>
            <p:ph type="ctrTitle"/>
          </p:nvPr>
        </p:nvSpPr>
        <p:spPr>
          <a:xfrm>
            <a:off x="2392260" y="2147581"/>
            <a:ext cx="7407479" cy="1652631"/>
          </a:xfrm>
        </p:spPr>
        <p:txBody>
          <a:bodyPr>
            <a:normAutofit fontScale="90000"/>
          </a:bodyPr>
          <a:lstStyle/>
          <a:p>
            <a:r>
              <a:rPr lang="id-ID" sz="2400" b="1" dirty="0">
                <a:solidFill>
                  <a:srgbClr val="000000"/>
                </a:solidFill>
                <a:latin typeface="Arial" panose="020B0604020202020204" pitchFamily="34" charset="0"/>
                <a:ea typeface="Times New Roman" panose="02020603050405020304" pitchFamily="18" charset="0"/>
                <a:cs typeface="Arial" panose="020B0604020202020204" pitchFamily="34" charset="0"/>
              </a:rPr>
              <a:t>RAPAT UMUM PEMEGANG SAHAM LUAR BIASA</a:t>
            </a:r>
            <a:br>
              <a:rPr lang="id-ID" sz="2400" b="1" dirty="0">
                <a:solidFill>
                  <a:srgbClr val="000000"/>
                </a:solidFill>
                <a:latin typeface="Arial" panose="020B0604020202020204" pitchFamily="34" charset="0"/>
                <a:ea typeface="Times New Roman" panose="02020603050405020304" pitchFamily="18" charset="0"/>
                <a:cs typeface="Arial" panose="020B0604020202020204" pitchFamily="34" charset="0"/>
              </a:rPr>
            </a:br>
            <a:r>
              <a:rPr lang="en-US" sz="2400" b="1" dirty="0">
                <a:solidFill>
                  <a:srgbClr val="000000"/>
                </a:solidFill>
                <a:latin typeface="Arial" panose="020B0604020202020204" pitchFamily="34" charset="0"/>
                <a:ea typeface="Times New Roman" panose="02020603050405020304" pitchFamily="18" charset="0"/>
                <a:cs typeface="Arial" panose="020B0604020202020204" pitchFamily="34" charset="0"/>
              </a:rPr>
              <a:t>PT SAMCRO HYOSUNG ADILESTARI </a:t>
            </a:r>
            <a:r>
              <a:rPr lang="en-US" sz="2400" b="1" dirty="0">
                <a:solidFill>
                  <a:srgbClr val="00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T</a:t>
            </a:r>
            <a:r>
              <a:rPr lang="id-ID" sz="2400" b="1" dirty="0">
                <a:solidFill>
                  <a:srgbClr val="000000"/>
                </a:solidFill>
                <a:latin typeface="Arial" panose="020B0604020202020204" pitchFamily="34" charset="0"/>
                <a:ea typeface="Times New Roman" panose="02020603050405020304" pitchFamily="18" charset="0"/>
                <a:cs typeface="Arial" panose="020B0604020202020204" pitchFamily="34" charset="0"/>
              </a:rPr>
              <a:t>b</a:t>
            </a:r>
            <a:r>
              <a:rPr lang="en-US" sz="2400" b="1" dirty="0">
                <a:solidFill>
                  <a:srgbClr val="00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k</a:t>
            </a:r>
            <a:br>
              <a:rPr lang="id-ID" sz="2400" dirty="0">
                <a:latin typeface="Arial" panose="020B0604020202020204" pitchFamily="34" charset="0"/>
                <a:ea typeface="Times New Roman" panose="02020603050405020304" pitchFamily="18" charset="0"/>
                <a:cs typeface="Arial" panose="020B0604020202020204" pitchFamily="34" charset="0"/>
              </a:rPr>
            </a:br>
            <a:br>
              <a:rPr lang="id-ID" sz="2400" dirty="0">
                <a:latin typeface="Arial" panose="020B0604020202020204" pitchFamily="34" charset="0"/>
                <a:ea typeface="Times New Roman" panose="02020603050405020304" pitchFamily="18" charset="0"/>
                <a:cs typeface="Arial" panose="020B0604020202020204" pitchFamily="34" charset="0"/>
              </a:rPr>
            </a:br>
            <a:br>
              <a:rPr lang="id-ID" sz="2400" dirty="0">
                <a:latin typeface="Arial" panose="020B0604020202020204" pitchFamily="34" charset="0"/>
                <a:ea typeface="Times New Roman" panose="02020603050405020304" pitchFamily="18" charset="0"/>
                <a:cs typeface="Arial" panose="020B0604020202020204" pitchFamily="34" charset="0"/>
              </a:rPr>
            </a:br>
            <a:endParaRPr lang="id-ID" sz="2400" dirty="0"/>
          </a:p>
        </p:txBody>
      </p:sp>
      <p:sp>
        <p:nvSpPr>
          <p:cNvPr id="5" name="Title 1">
            <a:extLst>
              <a:ext uri="{FF2B5EF4-FFF2-40B4-BE49-F238E27FC236}">
                <a16:creationId xmlns:a16="http://schemas.microsoft.com/office/drawing/2014/main" id="{E8F27226-6398-48F8-9139-159B4463BA54}"/>
              </a:ext>
            </a:extLst>
          </p:cNvPr>
          <p:cNvSpPr txBox="1">
            <a:spLocks/>
          </p:cNvSpPr>
          <p:nvPr/>
        </p:nvSpPr>
        <p:spPr>
          <a:xfrm>
            <a:off x="2526485" y="3884103"/>
            <a:ext cx="7625593" cy="922789"/>
          </a:xfrm>
          <a:prstGeom prst="rect">
            <a:avLst/>
          </a:prstGeom>
          <a:effectLst/>
        </p:spPr>
        <p:txBody>
          <a:bodyPr vert="horz" lIns="91440" tIns="45720" rIns="91440" bIns="45720" rtlCol="0" anchor="b">
            <a:normAutofit fontScale="97500"/>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sz="3600" b="1" dirty="0">
                <a:solidFill>
                  <a:srgbClr val="000000"/>
                </a:solidFill>
                <a:latin typeface="Arial" panose="020B0604020202020204" pitchFamily="34" charset="0"/>
                <a:ea typeface="Times New Roman" panose="02020603050405020304" pitchFamily="18" charset="0"/>
                <a:cs typeface="Arial" panose="020B0604020202020204" pitchFamily="34" charset="0"/>
              </a:rPr>
              <a:t>Senin, 20 Oktober</a:t>
            </a:r>
            <a:r>
              <a:rPr lang="en-US" sz="3600" b="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id-ID" sz="3600" b="1" dirty="0">
                <a:solidFill>
                  <a:srgbClr val="000000"/>
                </a:solidFill>
                <a:latin typeface="Arial" panose="020B0604020202020204" pitchFamily="34" charset="0"/>
                <a:ea typeface="Times New Roman" panose="02020603050405020304" pitchFamily="18" charset="0"/>
                <a:cs typeface="Arial" panose="020B0604020202020204" pitchFamily="34" charset="0"/>
              </a:rPr>
              <a:t>20</a:t>
            </a:r>
            <a:r>
              <a:rPr lang="en-US" sz="3600" b="1"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id-ID" sz="3600" b="1" dirty="0">
                <a:solidFill>
                  <a:srgbClr val="000000"/>
                </a:solidFill>
                <a:latin typeface="Arial" panose="020B0604020202020204" pitchFamily="34" charset="0"/>
                <a:ea typeface="Times New Roman" panose="02020603050405020304" pitchFamily="18" charset="0"/>
                <a:cs typeface="Arial" panose="020B0604020202020204" pitchFamily="34" charset="0"/>
              </a:rPr>
              <a:t>5</a:t>
            </a:r>
            <a:endParaRPr lang="id-ID" sz="3600" dirty="0"/>
          </a:p>
        </p:txBody>
      </p:sp>
      <p:pic>
        <p:nvPicPr>
          <p:cNvPr id="7" name="Picture 6">
            <a:extLst>
              <a:ext uri="{FF2B5EF4-FFF2-40B4-BE49-F238E27FC236}">
                <a16:creationId xmlns:a16="http://schemas.microsoft.com/office/drawing/2014/main" id="{73B1345B-27E5-8041-C0AE-BCD9379774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240" y="315653"/>
            <a:ext cx="1023421" cy="674535"/>
          </a:xfrm>
          <a:prstGeom prst="rect">
            <a:avLst/>
          </a:prstGeom>
        </p:spPr>
      </p:pic>
      <p:pic>
        <p:nvPicPr>
          <p:cNvPr id="9" name="Picture 8">
            <a:extLst>
              <a:ext uri="{FF2B5EF4-FFF2-40B4-BE49-F238E27FC236}">
                <a16:creationId xmlns:a16="http://schemas.microsoft.com/office/drawing/2014/main" id="{E2288F88-A636-3276-43C3-2FB13A9032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1144" y="155054"/>
            <a:ext cx="752858" cy="1230779"/>
          </a:xfrm>
          <a:prstGeom prst="rect">
            <a:avLst/>
          </a:prstGeom>
        </p:spPr>
      </p:pic>
      <p:pic>
        <p:nvPicPr>
          <p:cNvPr id="6" name="Picture 5">
            <a:extLst>
              <a:ext uri="{FF2B5EF4-FFF2-40B4-BE49-F238E27FC236}">
                <a16:creationId xmlns:a16="http://schemas.microsoft.com/office/drawing/2014/main" id="{A8D263D0-F2F3-43A1-65A8-712E172118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945624"/>
            <a:ext cx="2156106" cy="2776624"/>
          </a:xfrm>
          <a:prstGeom prst="rect">
            <a:avLst/>
          </a:prstGeom>
        </p:spPr>
      </p:pic>
      <p:pic>
        <p:nvPicPr>
          <p:cNvPr id="10" name="Picture 9">
            <a:extLst>
              <a:ext uri="{FF2B5EF4-FFF2-40B4-BE49-F238E27FC236}">
                <a16:creationId xmlns:a16="http://schemas.microsoft.com/office/drawing/2014/main" id="{EA2149DF-AFDC-CBC7-C129-14F75A7FFA5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52078" y="4012487"/>
            <a:ext cx="1919552" cy="2757322"/>
          </a:xfrm>
          <a:prstGeom prst="rect">
            <a:avLst/>
          </a:prstGeom>
        </p:spPr>
      </p:pic>
    </p:spTree>
    <p:extLst>
      <p:ext uri="{BB962C8B-B14F-4D97-AF65-F5344CB8AC3E}">
        <p14:creationId xmlns:p14="http://schemas.microsoft.com/office/powerpoint/2010/main" val="682477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F3635DD-CB4A-4D80-9644-A3CBCF931ABC}"/>
              </a:ext>
            </a:extLst>
          </p:cNvPr>
          <p:cNvSpPr txBox="1">
            <a:spLocks/>
          </p:cNvSpPr>
          <p:nvPr/>
        </p:nvSpPr>
        <p:spPr>
          <a:xfrm>
            <a:off x="2181223" y="805343"/>
            <a:ext cx="8181975" cy="612396"/>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d-ID" dirty="0">
                <a:solidFill>
                  <a:srgbClr val="543108"/>
                </a:solidFill>
                <a:latin typeface="Times New Roman" panose="02020603050405020304" pitchFamily="18" charset="0"/>
                <a:cs typeface="Times New Roman" panose="02020603050405020304" pitchFamily="18" charset="0"/>
              </a:rPr>
              <a:t>Pokok-Pokok T</a:t>
            </a:r>
            <a:r>
              <a:rPr lang="en-US" dirty="0" err="1">
                <a:solidFill>
                  <a:srgbClr val="543108"/>
                </a:solidFill>
                <a:latin typeface="Times New Roman" panose="02020603050405020304" pitchFamily="18" charset="0"/>
                <a:cs typeface="Times New Roman" panose="02020603050405020304" pitchFamily="18" charset="0"/>
              </a:rPr>
              <a:t>ata</a:t>
            </a:r>
            <a:r>
              <a:rPr lang="en-US" dirty="0">
                <a:solidFill>
                  <a:srgbClr val="543108"/>
                </a:solidFill>
                <a:latin typeface="Times New Roman" panose="02020603050405020304" pitchFamily="18" charset="0"/>
                <a:cs typeface="Times New Roman" panose="02020603050405020304" pitchFamily="18" charset="0"/>
              </a:rPr>
              <a:t> </a:t>
            </a:r>
            <a:r>
              <a:rPr lang="id-ID" dirty="0">
                <a:solidFill>
                  <a:srgbClr val="543108"/>
                </a:solidFill>
                <a:latin typeface="Times New Roman" panose="02020603050405020304" pitchFamily="18" charset="0"/>
                <a:cs typeface="Times New Roman" panose="02020603050405020304" pitchFamily="18" charset="0"/>
              </a:rPr>
              <a:t>T</a:t>
            </a:r>
            <a:r>
              <a:rPr lang="en-US" dirty="0" err="1">
                <a:solidFill>
                  <a:srgbClr val="543108"/>
                </a:solidFill>
                <a:latin typeface="Times New Roman" panose="02020603050405020304" pitchFamily="18" charset="0"/>
                <a:cs typeface="Times New Roman" panose="02020603050405020304" pitchFamily="18" charset="0"/>
              </a:rPr>
              <a:t>ertib</a:t>
            </a:r>
            <a:endParaRPr lang="id-ID" dirty="0">
              <a:solidFill>
                <a:srgbClr val="543108"/>
              </a:solidFill>
            </a:endParaRPr>
          </a:p>
        </p:txBody>
      </p:sp>
      <p:sp>
        <p:nvSpPr>
          <p:cNvPr id="5" name="Rectangle 4">
            <a:extLst>
              <a:ext uri="{FF2B5EF4-FFF2-40B4-BE49-F238E27FC236}">
                <a16:creationId xmlns:a16="http://schemas.microsoft.com/office/drawing/2014/main" id="{2FF381DF-6D7D-4A8E-A2BC-51C9366C50BC}"/>
              </a:ext>
            </a:extLst>
          </p:cNvPr>
          <p:cNvSpPr/>
          <p:nvPr/>
        </p:nvSpPr>
        <p:spPr>
          <a:xfrm>
            <a:off x="944380" y="1535185"/>
            <a:ext cx="10373194" cy="4676601"/>
          </a:xfrm>
          <a:prstGeom prst="rect">
            <a:avLst/>
          </a:prstGeom>
        </p:spPr>
        <p:txBody>
          <a:bodyPr wrap="square">
            <a:spAutoFit/>
          </a:bodyPr>
          <a:lstStyle/>
          <a:p>
            <a:pPr marL="342900" marR="7620" lvl="0" indent="-342900" algn="just" fontAlgn="base">
              <a:lnSpc>
                <a:spcPct val="103000"/>
              </a:lnSpc>
              <a:spcAft>
                <a:spcPts val="15"/>
              </a:spcAft>
              <a:buClr>
                <a:srgbClr val="603908"/>
              </a:buClr>
              <a:buSzPct val="100000"/>
              <a:buFont typeface="+mj-lt"/>
              <a:buAutoNum type="arabicPeriod"/>
            </a:pP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Umum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Pemegang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Saham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id-ID"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Luar Biasa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b="1"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
            </a:r>
            <a:r>
              <a:rPr lang="en-US" sz="1600" b="1"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Rapat</a:t>
            </a:r>
            <a:r>
              <a:rPr lang="en-US" sz="1600" b="1"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ini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akan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diselenggarakan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dalam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Bahasa Indonesia</a:t>
            </a:r>
            <a:r>
              <a:rPr lang="id-ID"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
            </a:r>
          </a:p>
          <a:p>
            <a:pPr marL="342900" marR="7620" lvl="0" indent="-342900" algn="just" fontAlgn="base">
              <a:lnSpc>
                <a:spcPct val="103000"/>
              </a:lnSpc>
              <a:spcAft>
                <a:spcPts val="15"/>
              </a:spcAft>
              <a:buClr>
                <a:srgbClr val="603908"/>
              </a:buClr>
              <a:buSzPct val="100000"/>
              <a:buFont typeface="+mj-lt"/>
              <a:buAutoNum type="arabicPeriod"/>
            </a:pP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Pemegang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saham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atau</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kuasa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pemegang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saham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yang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hendak</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menghadiri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secara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fisik</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namun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datang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setelah</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registrasi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ditutup</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tidak</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mengikuti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dan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suaranya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tidak</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dihitung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dan/</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atau</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tidak</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mengajukan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pertanyaan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atau</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pendapat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dalam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Rapat</a:t>
            </a:r>
            <a:r>
              <a:rPr lang="id-ID"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
            </a:r>
          </a:p>
          <a:p>
            <a:pPr marL="342900" marR="7620" lvl="0" indent="-342900" algn="just" fontAlgn="base">
              <a:lnSpc>
                <a:spcPct val="103000"/>
              </a:lnSpc>
              <a:spcAft>
                <a:spcPts val="15"/>
              </a:spcAft>
              <a:buClr>
                <a:srgbClr val="603908"/>
              </a:buClr>
              <a:buSzPct val="100000"/>
              <a:buFont typeface="+mj-lt"/>
              <a:buAutoNum type="arabicPeriod"/>
            </a:pP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adalah</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sah</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dan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dilangsungkan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serta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mengambil</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keputusan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yang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mengikat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apabila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para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pemegang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saham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Perseroan yang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mewakili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lebih</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dari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1/2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satu</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per dua)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bagian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dari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jumlah</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seluruh</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saham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yang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telah</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dikeluarkan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oleh Perseroan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dengan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hak</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suara</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yang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sah</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hadir</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dan/</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atau</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diwakili</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dalam</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Rapat</a:t>
            </a:r>
            <a:r>
              <a:rPr lang="id-ID" sz="1600" dirty="0">
                <a:solidFill>
                  <a:srgbClr val="543108"/>
                </a:solidFill>
                <a:uFill>
                  <a:solidFill>
                    <a:srgbClr val="000000"/>
                  </a:solidFill>
                </a:uFill>
                <a:latin typeface="Arial" panose="020B0604020202020204" pitchFamily="34" charset="0"/>
                <a:cs typeface="Calibri" panose="020F0502020204030204" pitchFamily="34" charset="0"/>
              </a:rPr>
              <a:t>;</a:t>
            </a:r>
          </a:p>
          <a:p>
            <a:pPr marL="342900" marR="7620" lvl="0" indent="-342900" algn="just" fontAlgn="base">
              <a:lnSpc>
                <a:spcPct val="103000"/>
              </a:lnSpc>
              <a:spcAft>
                <a:spcPts val="15"/>
              </a:spcAft>
              <a:buClr>
                <a:srgbClr val="603908"/>
              </a:buClr>
              <a:buSzPct val="100000"/>
              <a:buFont typeface="+mj-lt"/>
              <a:buAutoNum type="arabicPeriod"/>
            </a:pPr>
            <a:r>
              <a:rPr lang="en-US" sz="1600" dirty="0">
                <a:solidFill>
                  <a:srgbClr val="543108"/>
                </a:solidFill>
                <a:uFill>
                  <a:solidFill>
                    <a:srgbClr val="000000"/>
                  </a:solidFill>
                </a:uFill>
                <a:latin typeface="Arial" panose="020B0604020202020204" pitchFamily="34" charset="0"/>
                <a:cs typeface="Calibri" panose="020F0502020204030204" pitchFamily="34" charset="0"/>
              </a:rPr>
              <a:t>Keputusan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atas</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usul</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yang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diajukan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dalam</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adalah</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sah</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jika</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disetujui</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oleh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lebih</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dari</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1/2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satu</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per dua)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bagian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dari</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jumlah</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suara</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yang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hadir</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dan/</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atau</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diwakili</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dalam</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Rapat</a:t>
            </a:r>
            <a:endParaRPr lang="en-US" sz="1600" dirty="0">
              <a:solidFill>
                <a:srgbClr val="543108"/>
              </a:solidFill>
              <a:uFill>
                <a:solidFill>
                  <a:srgbClr val="000000"/>
                </a:solidFill>
              </a:uFill>
              <a:latin typeface="Arial" panose="020B0604020202020204" pitchFamily="34" charset="0"/>
              <a:cs typeface="Calibri" panose="020F0502020204030204" pitchFamily="34" charset="0"/>
            </a:endParaRPr>
          </a:p>
          <a:p>
            <a:pPr marL="342900" marR="7620" lvl="0" indent="-342900" algn="just" fontAlgn="base">
              <a:lnSpc>
                <a:spcPct val="103000"/>
              </a:lnSpc>
              <a:spcAft>
                <a:spcPts val="15"/>
              </a:spcAft>
              <a:buClr>
                <a:srgbClr val="603908"/>
              </a:buClr>
              <a:buSzPct val="100000"/>
              <a:buFont typeface="+mj-lt"/>
              <a:buAutoNum type="arabicPeriod"/>
            </a:pPr>
            <a:r>
              <a:rPr lang="id-ID" sz="1600" dirty="0">
                <a:solidFill>
                  <a:srgbClr val="543108"/>
                </a:solidFill>
                <a:uFill>
                  <a:solidFill>
                    <a:srgbClr val="000000"/>
                  </a:solidFill>
                </a:uFill>
                <a:latin typeface="Arial" panose="020B0604020202020204" pitchFamily="34" charset="0"/>
                <a:cs typeface="Calibri" panose="020F0502020204030204" pitchFamily="34" charset="0"/>
              </a:rPr>
              <a:t>Tata cara penyampaian pertanyaan dan/atau pendapat serta mekanisme pengambilan keputusan terkait Mata Acara Rapat, akan dibacakan oleh Pimpinan Rapat;</a:t>
            </a:r>
          </a:p>
          <a:p>
            <a:pPr marL="342900" marR="7620" indent="-342900" algn="just" fontAlgn="base">
              <a:lnSpc>
                <a:spcPct val="103000"/>
              </a:lnSpc>
              <a:spcAft>
                <a:spcPts val="15"/>
              </a:spcAft>
              <a:buClr>
                <a:srgbClr val="603908"/>
              </a:buClr>
              <a:buSzPct val="100000"/>
              <a:buFont typeface="+mj-lt"/>
              <a:buAutoNum type="arabicPeriod"/>
            </a:pPr>
            <a:r>
              <a:rPr lang="en-US" sz="1600" dirty="0">
                <a:solidFill>
                  <a:srgbClr val="543108"/>
                </a:solidFill>
                <a:uFill>
                  <a:solidFill>
                    <a:srgbClr val="000000"/>
                  </a:solidFill>
                </a:uFill>
                <a:latin typeface="Arial" panose="020B0604020202020204" pitchFamily="34" charset="0"/>
                <a:cs typeface="Calibri" panose="020F0502020204030204" pitchFamily="34" charset="0"/>
              </a:rPr>
              <a:t>Agar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lebih</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efektif</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dan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efisien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maka</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Pimpinan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berhak</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untuk</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menentukan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akan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menanggapi</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pertanyaan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secara</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langsung</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lisan</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atau</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secara</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cs typeface="Calibri" panose="020F0502020204030204" pitchFamily="34" charset="0"/>
              </a:rPr>
              <a:t>tertulis</a:t>
            </a:r>
            <a:r>
              <a:rPr lang="en-US" sz="1600" dirty="0">
                <a:solidFill>
                  <a:srgbClr val="543108"/>
                </a:solidFill>
                <a:uFill>
                  <a:solidFill>
                    <a:srgbClr val="000000"/>
                  </a:solidFill>
                </a:uFill>
                <a:latin typeface="Arial" panose="020B0604020202020204" pitchFamily="34" charset="0"/>
                <a:cs typeface="Calibri" panose="020F0502020204030204" pitchFamily="34" charset="0"/>
              </a:rPr>
              <a:t>.</a:t>
            </a:r>
            <a:endParaRPr lang="en-ID" sz="1600" dirty="0">
              <a:solidFill>
                <a:srgbClr val="543108"/>
              </a:solidFill>
              <a:uFill>
                <a:solidFill>
                  <a:srgbClr val="000000"/>
                </a:solidFill>
              </a:uFill>
              <a:latin typeface="Arial" panose="020B0604020202020204" pitchFamily="34" charset="0"/>
              <a:cs typeface="Calibri" panose="020F0502020204030204" pitchFamily="34" charset="0"/>
            </a:endParaRPr>
          </a:p>
          <a:p>
            <a:pPr marL="342900" marR="7620" lvl="0" indent="-342900" algn="just" fontAlgn="base">
              <a:lnSpc>
                <a:spcPct val="103000"/>
              </a:lnSpc>
              <a:spcAft>
                <a:spcPts val="15"/>
              </a:spcAft>
              <a:buClr>
                <a:srgbClr val="603908"/>
              </a:buClr>
              <a:buSzPct val="100000"/>
              <a:buFont typeface="+mj-lt"/>
              <a:buAutoNum type="arabicPeriod"/>
            </a:pP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Pemegang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saham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atau</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kuasanya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yang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telah</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terdaftar</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di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aplikasi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eASY.KSEI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paling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lambat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tanggal</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id-ID"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17</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id-ID"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Oktober</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202</a:t>
            </a:r>
            <a:r>
              <a:rPr lang="id-ID"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5</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pukul</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12.00 WIB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menyaksikan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pelaksanaan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yang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sedang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berlangsung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melalui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webinar Zoom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Tayangan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RUPS”)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dengan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mengakses</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aplikasi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eASY.KSEI</a:t>
            </a:r>
            <a:r>
              <a:rPr lang="id-ID"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
            </a:r>
            <a:endParaRPr lang="id-ID" sz="1600" dirty="0">
              <a:solidFill>
                <a:srgbClr val="543108"/>
              </a:solidFill>
              <a:uFill>
                <a:solidFill>
                  <a:srgbClr val="000000"/>
                </a:solidFill>
              </a:uFill>
              <a:latin typeface="Calibri" panose="020F0502020204030204" pitchFamily="34" charset="0"/>
              <a:ea typeface="Times New Roman" panose="02020603050405020304" pitchFamily="18" charset="0"/>
              <a:cs typeface="Calibri" panose="020F0502020204030204" pitchFamily="34" charset="0"/>
            </a:endParaRPr>
          </a:p>
          <a:p>
            <a:pPr marL="342900" marR="7620" lvl="0" indent="-342900" algn="just" fontAlgn="base">
              <a:lnSpc>
                <a:spcPct val="103000"/>
              </a:lnSpc>
              <a:spcAft>
                <a:spcPts val="15"/>
              </a:spcAft>
              <a:buClr>
                <a:srgbClr val="603908"/>
              </a:buClr>
              <a:buSzPct val="100000"/>
              <a:buFont typeface="+mj-lt"/>
              <a:buAutoNum type="arabicPeriod"/>
            </a:pP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Selama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Rapat</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berlangsung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bagi</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pemegang</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saham</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atau</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kuasanya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yang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hadir</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secara</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fisik</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t>
            </a:r>
            <a:r>
              <a:rPr lang="en-US" sz="1600" dirty="0" err="1">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mohon</a:t>
            </a:r>
            <a:r>
              <a:rPr lang="en-US"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agar</a:t>
            </a:r>
            <a:r>
              <a:rPr lang="id-ID" sz="1600"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 menjaga ketertiban selama Rapat berlangsung</a:t>
            </a:r>
            <a:r>
              <a:rPr lang="id-ID" dirty="0">
                <a:solidFill>
                  <a:srgbClr val="543108"/>
                </a:solidFill>
                <a:uFill>
                  <a:solidFill>
                    <a:srgbClr val="000000"/>
                  </a:solidFill>
                </a:uFill>
                <a:latin typeface="Arial" panose="020B0604020202020204" pitchFamily="34" charset="0"/>
                <a:ea typeface="Times New Roman" panose="02020603050405020304" pitchFamily="18" charset="0"/>
                <a:cs typeface="Calibri" panose="020F0502020204030204" pitchFamily="34" charset="0"/>
              </a:rPr>
              <a:t>.</a:t>
            </a:r>
            <a:endParaRPr lang="id-ID" dirty="0">
              <a:solidFill>
                <a:srgbClr val="543108"/>
              </a:solidFill>
              <a:uFill>
                <a:solidFill>
                  <a:srgbClr val="000000"/>
                </a:solidFill>
              </a:uFill>
              <a:latin typeface="Calibri" panose="020F0502020204030204" pitchFamily="34" charset="0"/>
              <a:ea typeface="Times New Roman" panose="02020603050405020304" pitchFamily="18" charset="0"/>
              <a:cs typeface="Calibri" panose="020F0502020204030204" pitchFamily="34" charset="0"/>
            </a:endParaRPr>
          </a:p>
        </p:txBody>
      </p:sp>
      <p:pic>
        <p:nvPicPr>
          <p:cNvPr id="2" name="Picture 1">
            <a:extLst>
              <a:ext uri="{FF2B5EF4-FFF2-40B4-BE49-F238E27FC236}">
                <a16:creationId xmlns:a16="http://schemas.microsoft.com/office/drawing/2014/main" id="{7DCAEAC0-C095-0C9A-4154-D0D210754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51" y="770443"/>
            <a:ext cx="684272" cy="451002"/>
          </a:xfrm>
          <a:prstGeom prst="rect">
            <a:avLst/>
          </a:prstGeom>
        </p:spPr>
      </p:pic>
      <p:pic>
        <p:nvPicPr>
          <p:cNvPr id="3" name="Picture 2">
            <a:extLst>
              <a:ext uri="{FF2B5EF4-FFF2-40B4-BE49-F238E27FC236}">
                <a16:creationId xmlns:a16="http://schemas.microsoft.com/office/drawing/2014/main" id="{C3119B7B-4EAE-3331-9881-CB13E7299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4198" y="652921"/>
            <a:ext cx="467833" cy="764818"/>
          </a:xfrm>
          <a:prstGeom prst="rect">
            <a:avLst/>
          </a:prstGeom>
        </p:spPr>
      </p:pic>
    </p:spTree>
    <p:extLst>
      <p:ext uri="{BB962C8B-B14F-4D97-AF65-F5344CB8AC3E}">
        <p14:creationId xmlns:p14="http://schemas.microsoft.com/office/powerpoint/2010/main" val="1288444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57609-8138-40F7-8EC1-860C1E0000E3}"/>
              </a:ext>
            </a:extLst>
          </p:cNvPr>
          <p:cNvSpPr txBox="1">
            <a:spLocks/>
          </p:cNvSpPr>
          <p:nvPr/>
        </p:nvSpPr>
        <p:spPr>
          <a:xfrm>
            <a:off x="1609344" y="988153"/>
            <a:ext cx="9454854" cy="508036"/>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rgbClr val="543108"/>
                </a:solidFill>
              </a:rPr>
              <a:t>Kondisi</a:t>
            </a:r>
            <a:r>
              <a:rPr lang="en-US" sz="4000" b="1" dirty="0">
                <a:solidFill>
                  <a:srgbClr val="543108"/>
                </a:solidFill>
              </a:rPr>
              <a:t> </a:t>
            </a:r>
            <a:r>
              <a:rPr lang="en-US" sz="4000" b="1" dirty="0" err="1">
                <a:solidFill>
                  <a:srgbClr val="543108"/>
                </a:solidFill>
              </a:rPr>
              <a:t>Umum</a:t>
            </a:r>
            <a:r>
              <a:rPr lang="en-US" sz="4000" b="1" dirty="0">
                <a:solidFill>
                  <a:srgbClr val="543108"/>
                </a:solidFill>
              </a:rPr>
              <a:t> PT </a:t>
            </a:r>
            <a:r>
              <a:rPr lang="en-US" sz="4000" b="1" dirty="0" err="1">
                <a:solidFill>
                  <a:srgbClr val="543108"/>
                </a:solidFill>
              </a:rPr>
              <a:t>Samcro</a:t>
            </a:r>
            <a:r>
              <a:rPr lang="en-US" sz="4000" b="1" dirty="0">
                <a:solidFill>
                  <a:srgbClr val="543108"/>
                </a:solidFill>
              </a:rPr>
              <a:t> Hyosung </a:t>
            </a:r>
            <a:r>
              <a:rPr lang="en-US" sz="4000" b="1" dirty="0" err="1">
                <a:solidFill>
                  <a:srgbClr val="543108"/>
                </a:solidFill>
              </a:rPr>
              <a:t>Adilestari</a:t>
            </a:r>
            <a:r>
              <a:rPr lang="en-US" sz="4000" b="1" dirty="0">
                <a:solidFill>
                  <a:srgbClr val="543108"/>
                </a:solidFill>
              </a:rPr>
              <a:t> </a:t>
            </a:r>
            <a:r>
              <a:rPr lang="en-US" sz="4000" b="1" dirty="0" err="1">
                <a:solidFill>
                  <a:srgbClr val="543108"/>
                </a:solidFill>
              </a:rPr>
              <a:t>Tbk</a:t>
            </a:r>
            <a:endParaRPr lang="id-ID" sz="4000" b="1" dirty="0">
              <a:solidFill>
                <a:srgbClr val="543108"/>
              </a:solidFill>
            </a:endParaRPr>
          </a:p>
        </p:txBody>
      </p:sp>
      <p:sp>
        <p:nvSpPr>
          <p:cNvPr id="3" name="Subtitle 2">
            <a:extLst>
              <a:ext uri="{FF2B5EF4-FFF2-40B4-BE49-F238E27FC236}">
                <a16:creationId xmlns:a16="http://schemas.microsoft.com/office/drawing/2014/main" id="{C6AC821B-5386-4B99-B623-1CA82F39669F}"/>
              </a:ext>
            </a:extLst>
          </p:cNvPr>
          <p:cNvSpPr txBox="1">
            <a:spLocks/>
          </p:cNvSpPr>
          <p:nvPr/>
        </p:nvSpPr>
        <p:spPr>
          <a:xfrm>
            <a:off x="894825" y="1724789"/>
            <a:ext cx="10402350" cy="49587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d-ID" sz="1600" dirty="0">
                <a:solidFill>
                  <a:srgbClr val="543108"/>
                </a:solidFill>
                <a:latin typeface="Arial" panose="020B0604020202020204" pitchFamily="34" charset="0"/>
                <a:cs typeface="Arial" panose="020B0604020202020204" pitchFamily="34" charset="0"/>
              </a:rPr>
              <a:t>Kinerja Perseroan pada Laporan Keuangan Interim 30 Juni 2025 adalah sebagai berikut:</a:t>
            </a:r>
          </a:p>
          <a:p>
            <a:pPr algn="just"/>
            <a:endParaRPr lang="id-ID" sz="1600" dirty="0">
              <a:solidFill>
                <a:srgbClr val="543108"/>
              </a:solidFill>
              <a:latin typeface="Arial" panose="020B0604020202020204" pitchFamily="34" charset="0"/>
              <a:cs typeface="Arial" panose="020B0604020202020204" pitchFamily="34" charset="0"/>
            </a:endParaRPr>
          </a:p>
          <a:p>
            <a:pPr marL="457200" indent="-457200" algn="just">
              <a:buSzPct val="100000"/>
              <a:buFont typeface="Arial" panose="020B0604020202020204" pitchFamily="34" charset="0"/>
              <a:buAutoNum type="arabicPeriod"/>
            </a:pPr>
            <a:r>
              <a:rPr lang="id-ID" sz="1600" dirty="0">
                <a:solidFill>
                  <a:srgbClr val="543108"/>
                </a:solidFill>
                <a:latin typeface="Arial" panose="020B0604020202020204" pitchFamily="34" charset="0"/>
                <a:cs typeface="Arial" panose="020B0604020202020204" pitchFamily="34" charset="0"/>
              </a:rPr>
              <a:t>Pada sisi Aset, total aset per 30 Juni 2025 Rp224.676.656.578,- (dua ratus dua puluh empat miliar enam ratus tujuh puluh enam juta enam ratus lima puluh enam ribu lima ratus tujuh puluh delapan rupiah);</a:t>
            </a:r>
          </a:p>
          <a:p>
            <a:pPr marL="457200" indent="-457200" algn="just">
              <a:buSzPct val="100000"/>
              <a:buFont typeface="Arial" panose="020B0604020202020204" pitchFamily="34" charset="0"/>
              <a:buAutoNum type="arabicPeriod"/>
            </a:pPr>
            <a:endParaRPr lang="id-ID" sz="1600" dirty="0">
              <a:solidFill>
                <a:srgbClr val="543108"/>
              </a:solidFill>
              <a:latin typeface="Arial" panose="020B0604020202020204" pitchFamily="34" charset="0"/>
              <a:cs typeface="Arial" panose="020B0604020202020204" pitchFamily="34" charset="0"/>
            </a:endParaRPr>
          </a:p>
          <a:p>
            <a:pPr marL="457200" indent="-457200" algn="just">
              <a:buClr>
                <a:srgbClr val="603908"/>
              </a:buClr>
              <a:buSzPct val="100000"/>
              <a:buFont typeface="Arial" panose="020B0604020202020204" pitchFamily="34" charset="0"/>
              <a:buAutoNum type="arabicPeriod"/>
            </a:pPr>
            <a:r>
              <a:rPr lang="id-ID" sz="1600" dirty="0">
                <a:solidFill>
                  <a:srgbClr val="543108"/>
                </a:solidFill>
                <a:latin typeface="Arial" panose="020B0604020202020204" pitchFamily="34" charset="0"/>
                <a:cs typeface="Arial" panose="020B0604020202020204" pitchFamily="34" charset="0"/>
              </a:rPr>
              <a:t>Dari sisi Ekuitas, saldo ekuitas per 30 Juni 2025 sebesar Rp179.851.615.936,- (seratus tujuh puluh sembilan miliar delapan ratus lima puluh satu juta enam ratus lima belas ribu sembilan ratus tiga puluh enam rupiah);</a:t>
            </a:r>
          </a:p>
          <a:p>
            <a:pPr marL="457200" indent="-457200" algn="just">
              <a:buClr>
                <a:srgbClr val="603908"/>
              </a:buClr>
              <a:buSzPct val="100000"/>
              <a:buFont typeface="Arial" panose="020B0604020202020204" pitchFamily="34" charset="0"/>
              <a:buAutoNum type="arabicPeriod"/>
            </a:pPr>
            <a:endParaRPr lang="id-ID" sz="1600" dirty="0">
              <a:solidFill>
                <a:srgbClr val="543108"/>
              </a:solidFill>
              <a:latin typeface="Arial" panose="020B0604020202020204" pitchFamily="34" charset="0"/>
              <a:cs typeface="Arial" panose="020B0604020202020204" pitchFamily="34" charset="0"/>
            </a:endParaRPr>
          </a:p>
          <a:p>
            <a:pPr marL="457200" indent="-457200" algn="just">
              <a:buClr>
                <a:srgbClr val="603908"/>
              </a:buClr>
              <a:buSzPct val="100000"/>
              <a:buFont typeface="Arial" panose="020B0604020202020204" pitchFamily="34" charset="0"/>
              <a:buAutoNum type="arabicPeriod"/>
            </a:pPr>
            <a:r>
              <a:rPr lang="id-ID" sz="1600" dirty="0">
                <a:solidFill>
                  <a:srgbClr val="543108"/>
                </a:solidFill>
                <a:latin typeface="Arial" panose="020B0604020202020204" pitchFamily="34" charset="0"/>
                <a:cs typeface="Arial" panose="020B0604020202020204" pitchFamily="34" charset="0"/>
              </a:rPr>
              <a:t>Pada Q2 tahun 2025 Perseroan mencatatkan Laba bersih tahun berjalan sebesar Rp4.532.032.257,- (empat miliar lima ratus tiga puluh dua</a:t>
            </a:r>
            <a:r>
              <a:rPr lang="en-US" sz="1600" dirty="0">
                <a:solidFill>
                  <a:srgbClr val="543108"/>
                </a:solidFill>
                <a:latin typeface="Arial" panose="020B0604020202020204" pitchFamily="34" charset="0"/>
                <a:cs typeface="Arial" panose="020B0604020202020204" pitchFamily="34" charset="0"/>
              </a:rPr>
              <a:t> </a:t>
            </a:r>
            <a:r>
              <a:rPr lang="en-US" sz="1600" dirty="0" err="1">
                <a:solidFill>
                  <a:srgbClr val="543108"/>
                </a:solidFill>
                <a:latin typeface="Arial" panose="020B0604020202020204" pitchFamily="34" charset="0"/>
                <a:cs typeface="Arial" panose="020B0604020202020204" pitchFamily="34" charset="0"/>
              </a:rPr>
              <a:t>juta</a:t>
            </a:r>
            <a:r>
              <a:rPr lang="en-US" sz="1600" dirty="0">
                <a:solidFill>
                  <a:srgbClr val="543108"/>
                </a:solidFill>
                <a:latin typeface="Arial" panose="020B0604020202020204" pitchFamily="34" charset="0"/>
                <a:cs typeface="Arial" panose="020B0604020202020204" pitchFamily="34" charset="0"/>
              </a:rPr>
              <a:t> </a:t>
            </a:r>
            <a:r>
              <a:rPr lang="en-US" sz="1600" dirty="0" err="1">
                <a:solidFill>
                  <a:srgbClr val="543108"/>
                </a:solidFill>
                <a:latin typeface="Arial" panose="020B0604020202020204" pitchFamily="34" charset="0"/>
                <a:cs typeface="Arial" panose="020B0604020202020204" pitchFamily="34" charset="0"/>
              </a:rPr>
              <a:t>tiga</a:t>
            </a:r>
            <a:r>
              <a:rPr lang="en-US" sz="1600" dirty="0">
                <a:solidFill>
                  <a:srgbClr val="543108"/>
                </a:solidFill>
                <a:latin typeface="Arial" panose="020B0604020202020204" pitchFamily="34" charset="0"/>
                <a:cs typeface="Arial" panose="020B0604020202020204" pitchFamily="34" charset="0"/>
              </a:rPr>
              <a:t> </a:t>
            </a:r>
            <a:r>
              <a:rPr lang="en-US" sz="1600" dirty="0" err="1">
                <a:solidFill>
                  <a:srgbClr val="543108"/>
                </a:solidFill>
                <a:latin typeface="Arial" panose="020B0604020202020204" pitchFamily="34" charset="0"/>
                <a:cs typeface="Arial" panose="020B0604020202020204" pitchFamily="34" charset="0"/>
              </a:rPr>
              <a:t>puluh</a:t>
            </a:r>
            <a:r>
              <a:rPr lang="en-US" sz="1600" dirty="0">
                <a:solidFill>
                  <a:srgbClr val="543108"/>
                </a:solidFill>
                <a:latin typeface="Arial" panose="020B0604020202020204" pitchFamily="34" charset="0"/>
                <a:cs typeface="Arial" panose="020B0604020202020204" pitchFamily="34" charset="0"/>
              </a:rPr>
              <a:t> dua</a:t>
            </a:r>
            <a:r>
              <a:rPr lang="id-ID" sz="1600" dirty="0">
                <a:solidFill>
                  <a:srgbClr val="543108"/>
                </a:solidFill>
                <a:latin typeface="Arial" panose="020B0604020202020204" pitchFamily="34" charset="0"/>
                <a:cs typeface="Arial" panose="020B0604020202020204" pitchFamily="34" charset="0"/>
              </a:rPr>
              <a:t> ribu dua ratus lima puluh tujuh rupiah)</a:t>
            </a:r>
          </a:p>
          <a:p>
            <a:pPr algn="just"/>
            <a:endParaRPr lang="id-ID" sz="1600" dirty="0">
              <a:solidFill>
                <a:srgbClr val="543108"/>
              </a:solidFill>
              <a:latin typeface="Arial" panose="020B0604020202020204" pitchFamily="34" charset="0"/>
              <a:cs typeface="Arial" panose="020B0604020202020204" pitchFamily="34" charset="0"/>
            </a:endParaRPr>
          </a:p>
          <a:p>
            <a:pPr algn="just"/>
            <a:endParaRPr lang="id-ID" sz="1600" dirty="0">
              <a:solidFill>
                <a:srgbClr val="543108"/>
              </a:solidFill>
              <a:latin typeface="Arial" panose="020B0604020202020204" pitchFamily="34" charset="0"/>
              <a:cs typeface="Arial" panose="020B0604020202020204" pitchFamily="34" charset="0"/>
            </a:endParaRPr>
          </a:p>
          <a:p>
            <a:pPr algn="just"/>
            <a:endParaRPr lang="id-ID" sz="1600" dirty="0">
              <a:solidFill>
                <a:srgbClr val="543108"/>
              </a:solidFill>
              <a:latin typeface="Arial" panose="020B0604020202020204" pitchFamily="34" charset="0"/>
              <a:cs typeface="Arial" panose="020B0604020202020204" pitchFamily="34" charset="0"/>
            </a:endParaRPr>
          </a:p>
          <a:p>
            <a:pPr algn="just"/>
            <a:endParaRPr lang="id-ID" sz="1600" dirty="0">
              <a:solidFill>
                <a:srgbClr val="543108"/>
              </a:solidFill>
              <a:latin typeface="Arial" panose="020B0604020202020204" pitchFamily="34" charset="0"/>
              <a:cs typeface="Arial" panose="020B0604020202020204" pitchFamily="34" charset="0"/>
            </a:endParaRPr>
          </a:p>
          <a:p>
            <a:pPr algn="just"/>
            <a:endParaRPr lang="id-ID" sz="1600" dirty="0">
              <a:solidFill>
                <a:srgbClr val="543108"/>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89EE8809-558D-025C-E33D-2A8D7D0F6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51" y="770443"/>
            <a:ext cx="684272" cy="451002"/>
          </a:xfrm>
          <a:prstGeom prst="rect">
            <a:avLst/>
          </a:prstGeom>
        </p:spPr>
      </p:pic>
      <p:pic>
        <p:nvPicPr>
          <p:cNvPr id="5" name="Picture 4">
            <a:extLst>
              <a:ext uri="{FF2B5EF4-FFF2-40B4-BE49-F238E27FC236}">
                <a16:creationId xmlns:a16="http://schemas.microsoft.com/office/drawing/2014/main" id="{A522D2BE-CFE9-3A15-D6F1-6CE2A1BA87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4198" y="652921"/>
            <a:ext cx="467833" cy="764818"/>
          </a:xfrm>
          <a:prstGeom prst="rect">
            <a:avLst/>
          </a:prstGeom>
        </p:spPr>
      </p:pic>
    </p:spTree>
    <p:extLst>
      <p:ext uri="{BB962C8B-B14F-4D97-AF65-F5344CB8AC3E}">
        <p14:creationId xmlns:p14="http://schemas.microsoft.com/office/powerpoint/2010/main" val="1750666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0591B-00F9-4C6E-BB53-CDD4FF263A87}"/>
              </a:ext>
            </a:extLst>
          </p:cNvPr>
          <p:cNvSpPr txBox="1">
            <a:spLocks/>
          </p:cNvSpPr>
          <p:nvPr/>
        </p:nvSpPr>
        <p:spPr>
          <a:xfrm>
            <a:off x="795951" y="1417739"/>
            <a:ext cx="10396305" cy="103285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10000"/>
              </a:lnSpc>
            </a:pPr>
            <a:r>
              <a:rPr lang="id-ID" sz="1600" dirty="0">
                <a:solidFill>
                  <a:srgbClr val="543108"/>
                </a:solidFill>
                <a:latin typeface="Arial" panose="020B0604020202020204" pitchFamily="34" charset="0"/>
                <a:cs typeface="Arial" panose="020B0604020202020204" pitchFamily="34" charset="0"/>
              </a:rPr>
              <a:t>Komposisi Pemegang Saham Perseroan sesuai Daftar Pemegang Saham Keseluruhan atas Saham PT Samcro Hyosung Adilestari Tbk (ACRO) dari Kustodian Sentral Efek Indonesia per tanggal 25 September 2025 sebagai berikut </a:t>
            </a:r>
            <a:r>
              <a:rPr lang="id-ID" sz="2400" dirty="0">
                <a:solidFill>
                  <a:srgbClr val="543108"/>
                </a:solidFill>
                <a:latin typeface="Arial" panose="020B0604020202020204" pitchFamily="34" charset="0"/>
                <a:cs typeface="Arial" panose="020B0604020202020204" pitchFamily="34" charset="0"/>
              </a:rPr>
              <a:t>:</a:t>
            </a:r>
            <a:endParaRPr lang="en-US" sz="2400" dirty="0">
              <a:solidFill>
                <a:srgbClr val="543108"/>
              </a:solidFill>
              <a:latin typeface="Arial" panose="020B0604020202020204" pitchFamily="34" charset="0"/>
              <a:cs typeface="Arial" panose="020B0604020202020204" pitchFamily="34" charset="0"/>
            </a:endParaRPr>
          </a:p>
          <a:p>
            <a:pPr algn="just">
              <a:lnSpc>
                <a:spcPct val="110000"/>
              </a:lnSpc>
            </a:pPr>
            <a:endParaRPr lang="id-ID" sz="2400" dirty="0">
              <a:solidFill>
                <a:srgbClr val="543108"/>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3725DC0-0CCA-BDED-0CA3-DE4F8FC1B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51" y="770443"/>
            <a:ext cx="684272" cy="451002"/>
          </a:xfrm>
          <a:prstGeom prst="rect">
            <a:avLst/>
          </a:prstGeom>
        </p:spPr>
      </p:pic>
      <p:pic>
        <p:nvPicPr>
          <p:cNvPr id="8" name="Picture 7">
            <a:extLst>
              <a:ext uri="{FF2B5EF4-FFF2-40B4-BE49-F238E27FC236}">
                <a16:creationId xmlns:a16="http://schemas.microsoft.com/office/drawing/2014/main" id="{C0230DCA-707D-3B43-C502-E8C0B65822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4198" y="652921"/>
            <a:ext cx="467833" cy="764818"/>
          </a:xfrm>
          <a:prstGeom prst="rect">
            <a:avLst/>
          </a:prstGeom>
        </p:spPr>
      </p:pic>
      <p:pic>
        <p:nvPicPr>
          <p:cNvPr id="9" name="Picture 8">
            <a:extLst>
              <a:ext uri="{FF2B5EF4-FFF2-40B4-BE49-F238E27FC236}">
                <a16:creationId xmlns:a16="http://schemas.microsoft.com/office/drawing/2014/main" id="{B46C820E-3D73-2AB1-CFCC-1680C7C6DCE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4136319"/>
            <a:ext cx="1887795" cy="2607883"/>
          </a:xfrm>
          <a:prstGeom prst="rect">
            <a:avLst/>
          </a:prstGeom>
        </p:spPr>
      </p:pic>
      <p:pic>
        <p:nvPicPr>
          <p:cNvPr id="11" name="Picture 10">
            <a:extLst>
              <a:ext uri="{FF2B5EF4-FFF2-40B4-BE49-F238E27FC236}">
                <a16:creationId xmlns:a16="http://schemas.microsoft.com/office/drawing/2014/main" id="{2A1DE0D9-7D72-A2FD-F575-C7A1D4790A85}"/>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0523279" y="4287055"/>
            <a:ext cx="1668721" cy="2692729"/>
          </a:xfrm>
          <a:prstGeom prst="rect">
            <a:avLst/>
          </a:prstGeom>
        </p:spPr>
      </p:pic>
      <p:pic>
        <p:nvPicPr>
          <p:cNvPr id="15" name="Picture 14">
            <a:extLst>
              <a:ext uri="{FF2B5EF4-FFF2-40B4-BE49-F238E27FC236}">
                <a16:creationId xmlns:a16="http://schemas.microsoft.com/office/drawing/2014/main" id="{8252BF01-5ADC-4296-E932-B9659C4D26DE}"/>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rot="16200000">
            <a:off x="5457730" y="3945103"/>
            <a:ext cx="1276539" cy="4811181"/>
          </a:xfrm>
          <a:prstGeom prst="rect">
            <a:avLst/>
          </a:prstGeom>
        </p:spPr>
      </p:pic>
      <p:pic>
        <p:nvPicPr>
          <p:cNvPr id="18" name="Picture 17">
            <a:extLst>
              <a:ext uri="{FF2B5EF4-FFF2-40B4-BE49-F238E27FC236}">
                <a16:creationId xmlns:a16="http://schemas.microsoft.com/office/drawing/2014/main" id="{B2380513-EE3F-84E2-8F88-ADBDAD95CEB0}"/>
              </a:ext>
            </a:extLst>
          </p:cNvPr>
          <p:cNvPicPr>
            <a:picLocks noChangeAspect="1"/>
          </p:cNvPicPr>
          <p:nvPr/>
        </p:nvPicPr>
        <p:blipFill>
          <a:blip r:embed="rId7"/>
          <a:stretch>
            <a:fillRect/>
          </a:stretch>
        </p:blipFill>
        <p:spPr>
          <a:xfrm>
            <a:off x="1748854" y="2376340"/>
            <a:ext cx="7335274" cy="2380218"/>
          </a:xfrm>
          <a:prstGeom prst="rect">
            <a:avLst/>
          </a:prstGeom>
        </p:spPr>
      </p:pic>
    </p:spTree>
    <p:extLst>
      <p:ext uri="{BB962C8B-B14F-4D97-AF65-F5344CB8AC3E}">
        <p14:creationId xmlns:p14="http://schemas.microsoft.com/office/powerpoint/2010/main" val="1093676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4706CAE-34E0-4EF4-B118-98E0F175EC8C}"/>
              </a:ext>
            </a:extLst>
          </p:cNvPr>
          <p:cNvSpPr txBox="1">
            <a:spLocks/>
          </p:cNvSpPr>
          <p:nvPr/>
        </p:nvSpPr>
        <p:spPr>
          <a:xfrm>
            <a:off x="1862687" y="1730028"/>
            <a:ext cx="8204547" cy="137512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d-ID" b="1" dirty="0">
                <a:solidFill>
                  <a:srgbClr val="543108"/>
                </a:solidFill>
                <a:latin typeface="Arial" panose="020B0604020202020204" pitchFamily="34" charset="0"/>
                <a:cs typeface="Arial" panose="020B0604020202020204" pitchFamily="34" charset="0"/>
              </a:rPr>
              <a:t>Perubahan susunan anggota Dewan Komisaris Perseroan</a:t>
            </a:r>
          </a:p>
        </p:txBody>
      </p:sp>
      <p:sp>
        <p:nvSpPr>
          <p:cNvPr id="10" name="Rectangle 9">
            <a:extLst>
              <a:ext uri="{FF2B5EF4-FFF2-40B4-BE49-F238E27FC236}">
                <a16:creationId xmlns:a16="http://schemas.microsoft.com/office/drawing/2014/main" id="{FEAB7A8B-8FAC-8BB1-5FD9-807D43667A86}"/>
              </a:ext>
            </a:extLst>
          </p:cNvPr>
          <p:cNvSpPr/>
          <p:nvPr/>
        </p:nvSpPr>
        <p:spPr>
          <a:xfrm>
            <a:off x="1965152" y="923925"/>
            <a:ext cx="8102082" cy="569264"/>
          </a:xfrm>
          <a:prstGeom prst="rect">
            <a:avLst/>
          </a:prstGeom>
          <a:solidFill>
            <a:srgbClr val="DEB0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Title 1">
            <a:extLst>
              <a:ext uri="{FF2B5EF4-FFF2-40B4-BE49-F238E27FC236}">
                <a16:creationId xmlns:a16="http://schemas.microsoft.com/office/drawing/2014/main" id="{F3ADF999-96B2-82D1-AF8B-F03E79C4A510}"/>
              </a:ext>
            </a:extLst>
          </p:cNvPr>
          <p:cNvSpPr txBox="1">
            <a:spLocks/>
          </p:cNvSpPr>
          <p:nvPr/>
        </p:nvSpPr>
        <p:spPr>
          <a:xfrm>
            <a:off x="1965152" y="994529"/>
            <a:ext cx="8672203" cy="98755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2400" b="1" dirty="0">
                <a:solidFill>
                  <a:srgbClr val="543108"/>
                </a:solidFill>
                <a:latin typeface="Arial" panose="020B0604020202020204" pitchFamily="34" charset="0"/>
                <a:cs typeface="Arial" panose="020B0604020202020204" pitchFamily="34" charset="0"/>
              </a:rPr>
              <a:t>Mata Acara Rapat Umum Pemegang Saham Luar Biasa</a:t>
            </a:r>
          </a:p>
        </p:txBody>
      </p:sp>
      <p:pic>
        <p:nvPicPr>
          <p:cNvPr id="16" name="Picture 15">
            <a:extLst>
              <a:ext uri="{FF2B5EF4-FFF2-40B4-BE49-F238E27FC236}">
                <a16:creationId xmlns:a16="http://schemas.microsoft.com/office/drawing/2014/main" id="{F9BD19B5-C8D2-EC1F-65F7-F7135E4FA3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51" y="770443"/>
            <a:ext cx="684272" cy="451002"/>
          </a:xfrm>
          <a:prstGeom prst="rect">
            <a:avLst/>
          </a:prstGeom>
        </p:spPr>
      </p:pic>
      <p:pic>
        <p:nvPicPr>
          <p:cNvPr id="17" name="Picture 16">
            <a:extLst>
              <a:ext uri="{FF2B5EF4-FFF2-40B4-BE49-F238E27FC236}">
                <a16:creationId xmlns:a16="http://schemas.microsoft.com/office/drawing/2014/main" id="{2714CE3E-0B69-4653-AE6E-3DB828BAEB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4198" y="652921"/>
            <a:ext cx="467833" cy="764818"/>
          </a:xfrm>
          <a:prstGeom prst="rect">
            <a:avLst/>
          </a:prstGeom>
        </p:spPr>
      </p:pic>
      <p:pic>
        <p:nvPicPr>
          <p:cNvPr id="2" name="Picture 1">
            <a:extLst>
              <a:ext uri="{FF2B5EF4-FFF2-40B4-BE49-F238E27FC236}">
                <a16:creationId xmlns:a16="http://schemas.microsoft.com/office/drawing/2014/main" id="{696187BB-E9DB-4B0E-B583-1D5180A23B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741" y="3998833"/>
            <a:ext cx="2322777" cy="3286029"/>
          </a:xfrm>
          <a:prstGeom prst="rect">
            <a:avLst/>
          </a:prstGeom>
        </p:spPr>
      </p:pic>
    </p:spTree>
    <p:extLst>
      <p:ext uri="{BB962C8B-B14F-4D97-AF65-F5344CB8AC3E}">
        <p14:creationId xmlns:p14="http://schemas.microsoft.com/office/powerpoint/2010/main" val="254565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77EF7-78FB-4DEC-ADD6-BEC64974C46D}"/>
              </a:ext>
            </a:extLst>
          </p:cNvPr>
          <p:cNvSpPr txBox="1">
            <a:spLocks/>
          </p:cNvSpPr>
          <p:nvPr/>
        </p:nvSpPr>
        <p:spPr>
          <a:xfrm>
            <a:off x="2060718" y="759203"/>
            <a:ext cx="9237396" cy="658536"/>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id-ID" sz="2600" b="1" dirty="0">
                <a:solidFill>
                  <a:srgbClr val="543108"/>
                </a:solidFill>
                <a:latin typeface="Arial" panose="020B0604020202020204" pitchFamily="34" charset="0"/>
                <a:cs typeface="Arial" panose="020B0604020202020204" pitchFamily="34" charset="0"/>
              </a:rPr>
              <a:t>Perubahan susunan anggota Dewan Komisaris Perseroan</a:t>
            </a:r>
          </a:p>
        </p:txBody>
      </p:sp>
      <p:sp>
        <p:nvSpPr>
          <p:cNvPr id="3" name="Title 1">
            <a:extLst>
              <a:ext uri="{FF2B5EF4-FFF2-40B4-BE49-F238E27FC236}">
                <a16:creationId xmlns:a16="http://schemas.microsoft.com/office/drawing/2014/main" id="{0BAD5E85-476E-4866-A02E-31CF55AF62CE}"/>
              </a:ext>
            </a:extLst>
          </p:cNvPr>
          <p:cNvSpPr txBox="1">
            <a:spLocks/>
          </p:cNvSpPr>
          <p:nvPr/>
        </p:nvSpPr>
        <p:spPr>
          <a:xfrm>
            <a:off x="805343" y="1554480"/>
            <a:ext cx="10637240" cy="44988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just">
              <a:buAutoNum type="arabicPeriod"/>
            </a:pPr>
            <a:r>
              <a:rPr lang="id-ID" sz="2000" dirty="0">
                <a:solidFill>
                  <a:srgbClr val="543108"/>
                </a:solidFill>
                <a:latin typeface="Arial" panose="020B0604020202020204" pitchFamily="34" charset="0"/>
                <a:cs typeface="Arial" panose="020B0604020202020204" pitchFamily="34" charset="0"/>
              </a:rPr>
              <a:t>Perseroan telah menerima surat pengunduran diri dari Tuan LIM SUNG PIL selaku Komisaris Utama Perseroan tertanggal </a:t>
            </a:r>
            <a:r>
              <a:rPr lang="en-US" sz="2000" dirty="0">
                <a:solidFill>
                  <a:srgbClr val="543108"/>
                </a:solidFill>
                <a:latin typeface="Arial" panose="020B0604020202020204" pitchFamily="34" charset="0"/>
                <a:cs typeface="Arial" panose="020B0604020202020204" pitchFamily="34" charset="0"/>
              </a:rPr>
              <a:t>1 September </a:t>
            </a:r>
            <a:r>
              <a:rPr lang="id-ID" sz="2000" dirty="0">
                <a:solidFill>
                  <a:srgbClr val="543108"/>
                </a:solidFill>
                <a:latin typeface="Arial" panose="020B0604020202020204" pitchFamily="34" charset="0"/>
                <a:cs typeface="Arial" panose="020B0604020202020204" pitchFamily="34" charset="0"/>
              </a:rPr>
              <a:t>2025 dan sehubungan dengan hal tersebut Perseroan juga telah melakukan </a:t>
            </a:r>
            <a:r>
              <a:rPr lang="en-US" sz="2000" dirty="0">
                <a:solidFill>
                  <a:srgbClr val="543108"/>
                </a:solidFill>
                <a:latin typeface="Arial" panose="020B0604020202020204" pitchFamily="34" charset="0"/>
                <a:cs typeface="Arial" panose="020B0604020202020204" pitchFamily="34" charset="0"/>
              </a:rPr>
              <a:t>K</a:t>
            </a:r>
            <a:r>
              <a:rPr lang="id-ID" sz="2000" dirty="0">
                <a:solidFill>
                  <a:srgbClr val="543108"/>
                </a:solidFill>
                <a:latin typeface="Arial" panose="020B0604020202020204" pitchFamily="34" charset="0"/>
                <a:cs typeface="Arial" panose="020B0604020202020204" pitchFamily="34" charset="0"/>
              </a:rPr>
              <a:t>eterbukaan </a:t>
            </a:r>
            <a:r>
              <a:rPr lang="en-US" sz="2000" dirty="0">
                <a:solidFill>
                  <a:srgbClr val="543108"/>
                </a:solidFill>
                <a:latin typeface="Arial" panose="020B0604020202020204" pitchFamily="34" charset="0"/>
                <a:cs typeface="Arial" panose="020B0604020202020204" pitchFamily="34" charset="0"/>
              </a:rPr>
              <a:t>I</a:t>
            </a:r>
            <a:r>
              <a:rPr lang="id-ID" sz="2000" dirty="0">
                <a:solidFill>
                  <a:srgbClr val="543108"/>
                </a:solidFill>
                <a:latin typeface="Arial" panose="020B0604020202020204" pitchFamily="34" charset="0"/>
                <a:cs typeface="Arial" panose="020B0604020202020204" pitchFamily="34" charset="0"/>
              </a:rPr>
              <a:t>nformasi pada tanggal </a:t>
            </a:r>
            <a:r>
              <a:rPr lang="en-US" sz="2000" dirty="0">
                <a:solidFill>
                  <a:srgbClr val="543108"/>
                </a:solidFill>
                <a:latin typeface="Arial" panose="020B0604020202020204" pitchFamily="34" charset="0"/>
                <a:cs typeface="Arial" panose="020B0604020202020204" pitchFamily="34" charset="0"/>
              </a:rPr>
              <a:t>1 September </a:t>
            </a:r>
            <a:r>
              <a:rPr lang="id-ID" sz="2000" dirty="0">
                <a:solidFill>
                  <a:srgbClr val="543108"/>
                </a:solidFill>
                <a:latin typeface="Arial" panose="020B0604020202020204" pitchFamily="34" charset="0"/>
                <a:cs typeface="Arial" panose="020B0604020202020204" pitchFamily="34" charset="0"/>
              </a:rPr>
              <a:t>2025 melalui situs web PT Bursa Efek Indonesia dan </a:t>
            </a:r>
            <a:r>
              <a:rPr lang="id-ID" sz="2000" i="1" dirty="0">
                <a:solidFill>
                  <a:srgbClr val="543108"/>
                </a:solidFill>
                <a:latin typeface="Arial" panose="020B0604020202020204" pitchFamily="34" charset="0"/>
                <a:cs typeface="Arial" panose="020B0604020202020204" pitchFamily="34" charset="0"/>
              </a:rPr>
              <a:t>situs web </a:t>
            </a:r>
            <a:r>
              <a:rPr lang="id-ID" sz="2000" dirty="0">
                <a:solidFill>
                  <a:srgbClr val="543108"/>
                </a:solidFill>
                <a:latin typeface="Arial" panose="020B0604020202020204" pitchFamily="34" charset="0"/>
                <a:cs typeface="Arial" panose="020B0604020202020204" pitchFamily="34" charset="0"/>
              </a:rPr>
              <a:t>Perseroan.</a:t>
            </a:r>
          </a:p>
          <a:p>
            <a:pPr algn="just"/>
            <a:endParaRPr lang="id-ID" sz="2000" dirty="0">
              <a:solidFill>
                <a:srgbClr val="543108"/>
              </a:solidFill>
              <a:latin typeface="Arial" panose="020B0604020202020204" pitchFamily="34" charset="0"/>
              <a:cs typeface="Arial" panose="020B0604020202020204" pitchFamily="34" charset="0"/>
            </a:endParaRPr>
          </a:p>
          <a:p>
            <a:pPr algn="just"/>
            <a:endParaRPr lang="id-ID" sz="2000" dirty="0">
              <a:solidFill>
                <a:srgbClr val="543108"/>
              </a:solidFill>
              <a:latin typeface="Arial" panose="020B0604020202020204" pitchFamily="34" charset="0"/>
              <a:cs typeface="Arial" panose="020B0604020202020204" pitchFamily="34" charset="0"/>
            </a:endParaRPr>
          </a:p>
          <a:p>
            <a:pPr marL="439738" indent="-352425" algn="just"/>
            <a:r>
              <a:rPr lang="id-ID" sz="2000" dirty="0">
                <a:solidFill>
                  <a:srgbClr val="543108"/>
                </a:solidFill>
                <a:latin typeface="Arial" panose="020B0604020202020204" pitchFamily="34" charset="0"/>
                <a:cs typeface="Arial" panose="020B0604020202020204" pitchFamily="34" charset="0"/>
              </a:rPr>
              <a:t>2. Perseroan mengusulkan untuk mengangkat </a:t>
            </a:r>
            <a:r>
              <a:rPr lang="en-US" sz="2000" dirty="0">
                <a:solidFill>
                  <a:srgbClr val="543108"/>
                </a:solidFill>
                <a:latin typeface="Arial" panose="020B0604020202020204" pitchFamily="34" charset="0"/>
                <a:cs typeface="Arial" panose="020B0604020202020204" pitchFamily="34" charset="0"/>
              </a:rPr>
              <a:t>Ibu Dwi Astuti </a:t>
            </a:r>
            <a:r>
              <a:rPr lang="id-ID" sz="2000" dirty="0">
                <a:solidFill>
                  <a:srgbClr val="543108"/>
                </a:solidFill>
                <a:latin typeface="Arial" panose="020B0604020202020204" pitchFamily="34" charset="0"/>
                <a:cs typeface="Arial" panose="020B0604020202020204" pitchFamily="34" charset="0"/>
              </a:rPr>
              <a:t>sebagai Komisaris Utama Perseroan, dengan masa jabatan berlaku efektif terhitung sejak ditutupnya Rapat sampai dengan ditutupnya Rapat Umum Pemegang Saham Tahunan Perseroan yang akan diselenggarakan pada tahun 2028.</a:t>
            </a:r>
          </a:p>
          <a:p>
            <a:pPr algn="just"/>
            <a:endParaRPr lang="id-ID" sz="2200" dirty="0">
              <a:solidFill>
                <a:srgbClr val="543108"/>
              </a:solidFill>
              <a:latin typeface="Arial" panose="020B0604020202020204" pitchFamily="34" charset="0"/>
              <a:cs typeface="Arial" panose="020B0604020202020204" pitchFamily="34" charset="0"/>
            </a:endParaRPr>
          </a:p>
          <a:p>
            <a:pPr algn="just"/>
            <a:r>
              <a:rPr lang="id-ID" sz="2400" b="1" dirty="0">
                <a:solidFill>
                  <a:srgbClr val="543108"/>
                </a:solidFill>
                <a:latin typeface="Arial" panose="020B0604020202020204" pitchFamily="34" charset="0"/>
                <a:cs typeface="Arial" panose="020B0604020202020204" pitchFamily="34" charset="0"/>
              </a:rPr>
              <a:t>	</a:t>
            </a:r>
          </a:p>
          <a:p>
            <a:pPr algn="just"/>
            <a:endParaRPr lang="id-ID" sz="2400" b="1" dirty="0">
              <a:solidFill>
                <a:srgbClr val="543108"/>
              </a:solidFill>
              <a:latin typeface="Arial" panose="020B0604020202020204" pitchFamily="34" charset="0"/>
              <a:cs typeface="Arial" panose="020B0604020202020204" pitchFamily="34" charset="0"/>
            </a:endParaRPr>
          </a:p>
          <a:p>
            <a:endParaRPr lang="id-ID" sz="2400" b="1" dirty="0">
              <a:solidFill>
                <a:srgbClr val="543108"/>
              </a:solidFill>
              <a:latin typeface="Arial" panose="020B0604020202020204" pitchFamily="34" charset="0"/>
              <a:cs typeface="Arial" panose="020B0604020202020204" pitchFamily="34" charset="0"/>
            </a:endParaRPr>
          </a:p>
          <a:p>
            <a:endParaRPr lang="id-ID" sz="2400" b="1" dirty="0">
              <a:solidFill>
                <a:srgbClr val="543108"/>
              </a:solidFill>
              <a:latin typeface="Arial" panose="020B0604020202020204" pitchFamily="34" charset="0"/>
              <a:cs typeface="Arial" panose="020B0604020202020204" pitchFamily="34" charset="0"/>
            </a:endParaRPr>
          </a:p>
          <a:p>
            <a:endParaRPr lang="id-ID" sz="2400" b="1" dirty="0">
              <a:solidFill>
                <a:srgbClr val="543108"/>
              </a:solidFill>
              <a:latin typeface="Arial" panose="020B0604020202020204" pitchFamily="34" charset="0"/>
              <a:cs typeface="Arial" panose="020B0604020202020204" pitchFamily="34" charset="0"/>
            </a:endParaRPr>
          </a:p>
          <a:p>
            <a:endParaRPr lang="id-ID" sz="2400" b="1" dirty="0">
              <a:solidFill>
                <a:srgbClr val="543108"/>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569BDEA-36AA-15CB-DF83-4038235A89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51" y="770443"/>
            <a:ext cx="684272" cy="451002"/>
          </a:xfrm>
          <a:prstGeom prst="rect">
            <a:avLst/>
          </a:prstGeom>
        </p:spPr>
      </p:pic>
      <p:pic>
        <p:nvPicPr>
          <p:cNvPr id="5" name="Picture 4">
            <a:extLst>
              <a:ext uri="{FF2B5EF4-FFF2-40B4-BE49-F238E27FC236}">
                <a16:creationId xmlns:a16="http://schemas.microsoft.com/office/drawing/2014/main" id="{360DA8D0-D977-A06A-0FBD-E617B5FCB8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4198" y="652921"/>
            <a:ext cx="467833" cy="764818"/>
          </a:xfrm>
          <a:prstGeom prst="rect">
            <a:avLst/>
          </a:prstGeom>
        </p:spPr>
      </p:pic>
    </p:spTree>
    <p:extLst>
      <p:ext uri="{BB962C8B-B14F-4D97-AF65-F5344CB8AC3E}">
        <p14:creationId xmlns:p14="http://schemas.microsoft.com/office/powerpoint/2010/main" val="3023368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E226E6-D705-419A-1003-B4F8E3F6B99A}"/>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228726" y="800100"/>
            <a:ext cx="2152650" cy="2679483"/>
          </a:xfrm>
          <a:prstGeom prst="rect">
            <a:avLst/>
          </a:prstGeom>
        </p:spPr>
      </p:pic>
      <p:pic>
        <p:nvPicPr>
          <p:cNvPr id="7" name="Picture 6">
            <a:extLst>
              <a:ext uri="{FF2B5EF4-FFF2-40B4-BE49-F238E27FC236}">
                <a16:creationId xmlns:a16="http://schemas.microsoft.com/office/drawing/2014/main" id="{3E807DDD-232F-506F-73C6-1D279F854114}"/>
              </a:ext>
            </a:extLst>
          </p:cNvPr>
          <p:cNvPicPr>
            <a:picLocks noChangeAspect="1"/>
          </p:cNvPicPr>
          <p:nvPr/>
        </p:nvPicPr>
        <p:blipFill>
          <a:blip r:embed="rId3">
            <a:extLst>
              <a:ext uri="{28A0092B-C50C-407E-A947-70E740481C1C}">
                <a14:useLocalDpi xmlns:a14="http://schemas.microsoft.com/office/drawing/2010/main" val="0"/>
              </a:ext>
            </a:extLst>
          </a:blip>
          <a:srcRect l="39588" t="18333" b="70973"/>
          <a:stretch>
            <a:fillRect/>
          </a:stretch>
        </p:blipFill>
        <p:spPr>
          <a:xfrm>
            <a:off x="3381376" y="1554053"/>
            <a:ext cx="4678997" cy="1171575"/>
          </a:xfrm>
          <a:prstGeom prst="rect">
            <a:avLst/>
          </a:prstGeom>
        </p:spPr>
      </p:pic>
      <p:pic>
        <p:nvPicPr>
          <p:cNvPr id="9" name="Picture 8">
            <a:extLst>
              <a:ext uri="{FF2B5EF4-FFF2-40B4-BE49-F238E27FC236}">
                <a16:creationId xmlns:a16="http://schemas.microsoft.com/office/drawing/2014/main" id="{0D6CA46E-BC2F-D10D-935D-EE7084BB2A52}"/>
              </a:ext>
            </a:extLst>
          </p:cNvPr>
          <p:cNvPicPr>
            <a:picLocks noChangeAspect="1"/>
          </p:cNvPicPr>
          <p:nvPr/>
        </p:nvPicPr>
        <p:blipFill>
          <a:blip r:embed="rId4">
            <a:extLst>
              <a:ext uri="{28A0092B-C50C-407E-A947-70E740481C1C}">
                <a14:useLocalDpi xmlns:a14="http://schemas.microsoft.com/office/drawing/2010/main" val="0"/>
              </a:ext>
            </a:extLst>
          </a:blip>
          <a:srcRect t="27639" r="29686" b="47778"/>
          <a:stretch>
            <a:fillRect/>
          </a:stretch>
        </p:blipFill>
        <p:spPr>
          <a:xfrm>
            <a:off x="471297" y="3352799"/>
            <a:ext cx="5219771" cy="2581275"/>
          </a:xfrm>
          <a:prstGeom prst="rect">
            <a:avLst/>
          </a:prstGeom>
        </p:spPr>
      </p:pic>
      <p:pic>
        <p:nvPicPr>
          <p:cNvPr id="11" name="Picture 10">
            <a:extLst>
              <a:ext uri="{FF2B5EF4-FFF2-40B4-BE49-F238E27FC236}">
                <a16:creationId xmlns:a16="http://schemas.microsoft.com/office/drawing/2014/main" id="{9F6E034F-AAB1-B3C3-A588-7048D72308DA}"/>
              </a:ext>
            </a:extLst>
          </p:cNvPr>
          <p:cNvPicPr>
            <a:picLocks noChangeAspect="1"/>
          </p:cNvPicPr>
          <p:nvPr/>
        </p:nvPicPr>
        <p:blipFill>
          <a:blip r:embed="rId5">
            <a:extLst>
              <a:ext uri="{28A0092B-C50C-407E-A947-70E740481C1C}">
                <a14:useLocalDpi xmlns:a14="http://schemas.microsoft.com/office/drawing/2010/main" val="0"/>
              </a:ext>
            </a:extLst>
          </a:blip>
          <a:srcRect t="48889" b="22660"/>
          <a:stretch>
            <a:fillRect/>
          </a:stretch>
        </p:blipFill>
        <p:spPr>
          <a:xfrm>
            <a:off x="5076826" y="3096317"/>
            <a:ext cx="6791324" cy="2732924"/>
          </a:xfrm>
          <a:prstGeom prst="rect">
            <a:avLst/>
          </a:prstGeom>
        </p:spPr>
      </p:pic>
    </p:spTree>
    <p:extLst>
      <p:ext uri="{BB962C8B-B14F-4D97-AF65-F5344CB8AC3E}">
        <p14:creationId xmlns:p14="http://schemas.microsoft.com/office/powerpoint/2010/main" val="1943042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8497BF-75C3-1E97-84D6-19EA96BE2714}"/>
              </a:ext>
            </a:extLst>
          </p:cNvPr>
          <p:cNvSpPr txBox="1"/>
          <p:nvPr/>
        </p:nvSpPr>
        <p:spPr>
          <a:xfrm>
            <a:off x="894945" y="2159549"/>
            <a:ext cx="10175132" cy="3416320"/>
          </a:xfrm>
          <a:prstGeom prst="rect">
            <a:avLst/>
          </a:prstGeom>
          <a:noFill/>
        </p:spPr>
        <p:txBody>
          <a:bodyPr wrap="square">
            <a:spAutoFit/>
          </a:bodyPr>
          <a:lstStyle/>
          <a:p>
            <a:pPr marL="457200" indent="-457200" algn="just">
              <a:buAutoNum type="arabicPeriod"/>
            </a:pPr>
            <a:r>
              <a:rPr lang="id-ID" sz="1800" dirty="0">
                <a:solidFill>
                  <a:srgbClr val="543108"/>
                </a:solidFill>
                <a:latin typeface="Arial" panose="020B0604020202020204" pitchFamily="34" charset="0"/>
                <a:cs typeface="Arial" panose="020B0604020202020204" pitchFamily="34" charset="0"/>
              </a:rPr>
              <a:t>Menerima dan menyetujui pengunduran diri </a:t>
            </a:r>
            <a:r>
              <a:rPr lang="en-US" sz="1800" dirty="0">
                <a:solidFill>
                  <a:srgbClr val="543108"/>
                </a:solidFill>
                <a:latin typeface="Arial" panose="020B0604020202020204" pitchFamily="34" charset="0"/>
                <a:cs typeface="Arial" panose="020B0604020202020204" pitchFamily="34" charset="0"/>
              </a:rPr>
              <a:t>Tuan</a:t>
            </a:r>
            <a:r>
              <a:rPr lang="id-ID" sz="1800" dirty="0">
                <a:solidFill>
                  <a:srgbClr val="543108"/>
                </a:solidFill>
                <a:latin typeface="Arial" panose="020B0604020202020204" pitchFamily="34" charset="0"/>
                <a:cs typeface="Arial" panose="020B0604020202020204" pitchFamily="34" charset="0"/>
              </a:rPr>
              <a:t> Lim Sung Pil </a:t>
            </a:r>
            <a:r>
              <a:rPr lang="en-US" sz="1800" dirty="0">
                <a:solidFill>
                  <a:srgbClr val="543108"/>
                </a:solidFill>
                <a:latin typeface="Arial" panose="020B0604020202020204" pitchFamily="34" charset="0"/>
                <a:cs typeface="Arial" panose="020B0604020202020204" pitchFamily="34" charset="0"/>
              </a:rPr>
              <a:t> </a:t>
            </a:r>
            <a:r>
              <a:rPr lang="en-US" sz="1800" dirty="0" err="1">
                <a:solidFill>
                  <a:srgbClr val="543108"/>
                </a:solidFill>
                <a:latin typeface="Arial" panose="020B0604020202020204" pitchFamily="34" charset="0"/>
                <a:cs typeface="Arial" panose="020B0604020202020204" pitchFamily="34" charset="0"/>
              </a:rPr>
              <a:t>dari</a:t>
            </a:r>
            <a:r>
              <a:rPr lang="en-US" sz="1800" dirty="0">
                <a:solidFill>
                  <a:srgbClr val="543108"/>
                </a:solidFill>
                <a:latin typeface="Arial" panose="020B0604020202020204" pitchFamily="34" charset="0"/>
                <a:cs typeface="Arial" panose="020B0604020202020204" pitchFamily="34" charset="0"/>
              </a:rPr>
              <a:t> </a:t>
            </a:r>
            <a:r>
              <a:rPr lang="en-US" sz="1800" dirty="0" err="1">
                <a:solidFill>
                  <a:srgbClr val="543108"/>
                </a:solidFill>
                <a:latin typeface="Arial" panose="020B0604020202020204" pitchFamily="34" charset="0"/>
                <a:cs typeface="Arial" panose="020B0604020202020204" pitchFamily="34" charset="0"/>
              </a:rPr>
              <a:t>jabatannya</a:t>
            </a:r>
            <a:r>
              <a:rPr lang="en-US" sz="1800" dirty="0">
                <a:solidFill>
                  <a:srgbClr val="543108"/>
                </a:solidFill>
                <a:latin typeface="Arial" panose="020B0604020202020204" pitchFamily="34" charset="0"/>
                <a:cs typeface="Arial" panose="020B0604020202020204" pitchFamily="34" charset="0"/>
              </a:rPr>
              <a:t> </a:t>
            </a:r>
            <a:r>
              <a:rPr lang="en-US" sz="1800" dirty="0" err="1">
                <a:solidFill>
                  <a:srgbClr val="543108"/>
                </a:solidFill>
                <a:latin typeface="Arial" panose="020B0604020202020204" pitchFamily="34" charset="0"/>
                <a:cs typeface="Arial" panose="020B0604020202020204" pitchFamily="34" charset="0"/>
              </a:rPr>
              <a:t>selaku</a:t>
            </a:r>
            <a:r>
              <a:rPr lang="en-US" sz="1800" dirty="0">
                <a:solidFill>
                  <a:srgbClr val="543108"/>
                </a:solidFill>
                <a:latin typeface="Arial" panose="020B0604020202020204" pitchFamily="34" charset="0"/>
                <a:cs typeface="Arial" panose="020B0604020202020204" pitchFamily="34" charset="0"/>
              </a:rPr>
              <a:t> </a:t>
            </a:r>
            <a:r>
              <a:rPr lang="id-ID" sz="1800" dirty="0">
                <a:solidFill>
                  <a:srgbClr val="543108"/>
                </a:solidFill>
                <a:latin typeface="Arial" panose="020B0604020202020204" pitchFamily="34" charset="0"/>
                <a:cs typeface="Arial" panose="020B0604020202020204" pitchFamily="34" charset="0"/>
              </a:rPr>
              <a:t>Komisaris Utama Perseroan</a:t>
            </a:r>
            <a:r>
              <a:rPr lang="en-US" sz="1800" dirty="0">
                <a:solidFill>
                  <a:srgbClr val="543108"/>
                </a:solidFill>
                <a:latin typeface="Arial" panose="020B0604020202020204" pitchFamily="34" charset="0"/>
                <a:cs typeface="Arial" panose="020B0604020202020204" pitchFamily="34" charset="0"/>
              </a:rPr>
              <a:t>, yang </a:t>
            </a:r>
            <a:r>
              <a:rPr lang="en-US" sz="1800" dirty="0" err="1">
                <a:solidFill>
                  <a:srgbClr val="543108"/>
                </a:solidFill>
                <a:latin typeface="Arial" panose="020B0604020202020204" pitchFamily="34" charset="0"/>
                <a:cs typeface="Arial" panose="020B0604020202020204" pitchFamily="34" charset="0"/>
              </a:rPr>
              <a:t>berlaku</a:t>
            </a:r>
            <a:r>
              <a:rPr lang="en-US" sz="1800" dirty="0">
                <a:solidFill>
                  <a:srgbClr val="543108"/>
                </a:solidFill>
                <a:latin typeface="Arial" panose="020B0604020202020204" pitchFamily="34" charset="0"/>
                <a:cs typeface="Arial" panose="020B0604020202020204" pitchFamily="34" charset="0"/>
              </a:rPr>
              <a:t> </a:t>
            </a:r>
            <a:r>
              <a:rPr lang="en-US" sz="1800" dirty="0" err="1">
                <a:solidFill>
                  <a:srgbClr val="543108"/>
                </a:solidFill>
                <a:latin typeface="Arial" panose="020B0604020202020204" pitchFamily="34" charset="0"/>
                <a:cs typeface="Arial" panose="020B0604020202020204" pitchFamily="34" charset="0"/>
              </a:rPr>
              <a:t>efektif</a:t>
            </a:r>
            <a:r>
              <a:rPr lang="id-ID" sz="1800" dirty="0">
                <a:solidFill>
                  <a:srgbClr val="543108"/>
                </a:solidFill>
                <a:latin typeface="Arial" panose="020B0604020202020204" pitchFamily="34" charset="0"/>
                <a:cs typeface="Arial" panose="020B0604020202020204" pitchFamily="34" charset="0"/>
              </a:rPr>
              <a:t> sejak ditut</a:t>
            </a:r>
            <a:r>
              <a:rPr lang="en-US" sz="1800" dirty="0">
                <a:solidFill>
                  <a:srgbClr val="543108"/>
                </a:solidFill>
                <a:latin typeface="Arial" panose="020B0604020202020204" pitchFamily="34" charset="0"/>
                <a:cs typeface="Arial" panose="020B0604020202020204" pitchFamily="34" charset="0"/>
              </a:rPr>
              <a:t>u</a:t>
            </a:r>
            <a:r>
              <a:rPr lang="id-ID" sz="1800" dirty="0">
                <a:solidFill>
                  <a:srgbClr val="543108"/>
                </a:solidFill>
                <a:latin typeface="Arial" panose="020B0604020202020204" pitchFamily="34" charset="0"/>
                <a:cs typeface="Arial" panose="020B0604020202020204" pitchFamily="34" charset="0"/>
              </a:rPr>
              <a:t>pnya Rapat, dengan mengucapkan terima kasih atas</a:t>
            </a:r>
            <a:r>
              <a:rPr lang="en-US" sz="1800" dirty="0">
                <a:solidFill>
                  <a:srgbClr val="543108"/>
                </a:solidFill>
                <a:latin typeface="Arial" panose="020B0604020202020204" pitchFamily="34" charset="0"/>
                <a:cs typeface="Arial" panose="020B0604020202020204" pitchFamily="34" charset="0"/>
              </a:rPr>
              <a:t> </a:t>
            </a:r>
            <a:r>
              <a:rPr lang="id-ID" sz="1800" dirty="0">
                <a:solidFill>
                  <a:srgbClr val="543108"/>
                </a:solidFill>
                <a:latin typeface="Arial" panose="020B0604020202020204" pitchFamily="34" charset="0"/>
                <a:cs typeface="Arial" panose="020B0604020202020204" pitchFamily="34" charset="0"/>
              </a:rPr>
              <a:t>jasa-jasa dan kontribusinya dalam Perseroan serta memberikan pembebasan dan pelunasan </a:t>
            </a:r>
            <a:r>
              <a:rPr lang="en-US" sz="1800" dirty="0" err="1">
                <a:solidFill>
                  <a:srgbClr val="543108"/>
                </a:solidFill>
                <a:latin typeface="Arial" panose="020B0604020202020204" pitchFamily="34" charset="0"/>
                <a:cs typeface="Arial" panose="020B0604020202020204" pitchFamily="34" charset="0"/>
              </a:rPr>
              <a:t>tanggung</a:t>
            </a:r>
            <a:r>
              <a:rPr lang="en-US" sz="1800" dirty="0">
                <a:solidFill>
                  <a:srgbClr val="543108"/>
                </a:solidFill>
                <a:latin typeface="Arial" panose="020B0604020202020204" pitchFamily="34" charset="0"/>
                <a:cs typeface="Arial" panose="020B0604020202020204" pitchFamily="34" charset="0"/>
              </a:rPr>
              <a:t> </a:t>
            </a:r>
            <a:r>
              <a:rPr lang="en-US" sz="1800" dirty="0" err="1">
                <a:solidFill>
                  <a:srgbClr val="543108"/>
                </a:solidFill>
                <a:latin typeface="Arial" panose="020B0604020202020204" pitchFamily="34" charset="0"/>
                <a:cs typeface="Arial" panose="020B0604020202020204" pitchFamily="34" charset="0"/>
              </a:rPr>
              <a:t>jawab</a:t>
            </a:r>
            <a:r>
              <a:rPr lang="en-US" sz="1800" dirty="0">
                <a:solidFill>
                  <a:srgbClr val="543108"/>
                </a:solidFill>
                <a:latin typeface="Arial" panose="020B0604020202020204" pitchFamily="34" charset="0"/>
                <a:cs typeface="Arial" panose="020B0604020202020204" pitchFamily="34" charset="0"/>
              </a:rPr>
              <a:t> </a:t>
            </a:r>
            <a:r>
              <a:rPr lang="id-ID" sz="1800" dirty="0">
                <a:solidFill>
                  <a:srgbClr val="543108"/>
                </a:solidFill>
                <a:latin typeface="Arial" panose="020B0604020202020204" pitchFamily="34" charset="0"/>
                <a:cs typeface="Arial" panose="020B0604020202020204" pitchFamily="34" charset="0"/>
              </a:rPr>
              <a:t>(</a:t>
            </a:r>
            <a:r>
              <a:rPr lang="id-ID" sz="1800" i="1" dirty="0">
                <a:solidFill>
                  <a:srgbClr val="543108"/>
                </a:solidFill>
                <a:latin typeface="Arial" panose="020B0604020202020204" pitchFamily="34" charset="0"/>
                <a:cs typeface="Arial" panose="020B0604020202020204" pitchFamily="34" charset="0"/>
              </a:rPr>
              <a:t>acquit et de charge</a:t>
            </a:r>
            <a:r>
              <a:rPr lang="id-ID" sz="1800" dirty="0">
                <a:solidFill>
                  <a:srgbClr val="543108"/>
                </a:solidFill>
                <a:latin typeface="Arial" panose="020B0604020202020204" pitchFamily="34" charset="0"/>
                <a:cs typeface="Arial" panose="020B0604020202020204" pitchFamily="34" charset="0"/>
              </a:rPr>
              <a:t>) atas tindakan </a:t>
            </a:r>
            <a:r>
              <a:rPr lang="en-US" sz="1800" dirty="0" err="1">
                <a:solidFill>
                  <a:srgbClr val="543108"/>
                </a:solidFill>
                <a:latin typeface="Arial" panose="020B0604020202020204" pitchFamily="34" charset="0"/>
                <a:cs typeface="Arial" panose="020B0604020202020204" pitchFamily="34" charset="0"/>
              </a:rPr>
              <a:t>pengawasan</a:t>
            </a:r>
            <a:r>
              <a:rPr lang="en-US" sz="1800" dirty="0">
                <a:solidFill>
                  <a:srgbClr val="543108"/>
                </a:solidFill>
                <a:latin typeface="Arial" panose="020B0604020202020204" pitchFamily="34" charset="0"/>
                <a:cs typeface="Arial" panose="020B0604020202020204" pitchFamily="34" charset="0"/>
              </a:rPr>
              <a:t> </a:t>
            </a:r>
            <a:r>
              <a:rPr lang="id-ID" sz="1800" dirty="0">
                <a:solidFill>
                  <a:srgbClr val="543108"/>
                </a:solidFill>
                <a:latin typeface="Arial" panose="020B0604020202020204" pitchFamily="34" charset="0"/>
                <a:cs typeface="Arial" panose="020B0604020202020204" pitchFamily="34" charset="0"/>
              </a:rPr>
              <a:t>yang dilakukan selama masa jabatannya, sejauh tindakan tersebut tercermin dalam laporan tahunan dan laporan keuangan serta sesuai dengan peraturan perundang-undangan yang berlaku.</a:t>
            </a:r>
          </a:p>
          <a:p>
            <a:pPr algn="just"/>
            <a:endParaRPr lang="id-ID" sz="1800" dirty="0">
              <a:solidFill>
                <a:srgbClr val="543108"/>
              </a:solidFill>
              <a:latin typeface="Arial" panose="020B0604020202020204" pitchFamily="34" charset="0"/>
              <a:cs typeface="Arial" panose="020B0604020202020204" pitchFamily="34" charset="0"/>
            </a:endParaRPr>
          </a:p>
          <a:p>
            <a:pPr algn="just"/>
            <a:endParaRPr lang="id-ID" sz="1800" dirty="0">
              <a:solidFill>
                <a:srgbClr val="543108"/>
              </a:solidFill>
              <a:latin typeface="Arial" panose="020B0604020202020204" pitchFamily="34" charset="0"/>
              <a:cs typeface="Arial" panose="020B0604020202020204" pitchFamily="34" charset="0"/>
            </a:endParaRPr>
          </a:p>
          <a:p>
            <a:pPr marL="439738" indent="-352425" algn="just"/>
            <a:r>
              <a:rPr lang="id-ID" sz="1800" dirty="0">
                <a:solidFill>
                  <a:srgbClr val="543108"/>
                </a:solidFill>
                <a:latin typeface="Arial" panose="020B0604020202020204" pitchFamily="34" charset="0"/>
                <a:cs typeface="Arial" panose="020B0604020202020204" pitchFamily="34" charset="0"/>
              </a:rPr>
              <a:t>2. </a:t>
            </a:r>
            <a:r>
              <a:rPr lang="id-ID" dirty="0">
                <a:solidFill>
                  <a:srgbClr val="543108"/>
                </a:solidFill>
                <a:latin typeface="Arial" panose="020B0604020202020204" pitchFamily="34" charset="0"/>
                <a:cs typeface="Arial" panose="020B0604020202020204" pitchFamily="34" charset="0"/>
              </a:rPr>
              <a:t>Mengangkat Ibu Dwi Astuti sebagai Komisaris Utama Perseroan, yang berlaku efektif terhitung sejak ditutupnya Rapat sampai dengan ditutupnya Rapat Umum Pemegang Saham Tahunan Perseroan yang akan diselenggarakan pada tahun 2028 (dua ribu dua puluh delapan).</a:t>
            </a:r>
          </a:p>
        </p:txBody>
      </p:sp>
      <p:pic>
        <p:nvPicPr>
          <p:cNvPr id="4" name="Picture 3">
            <a:extLst>
              <a:ext uri="{FF2B5EF4-FFF2-40B4-BE49-F238E27FC236}">
                <a16:creationId xmlns:a16="http://schemas.microsoft.com/office/drawing/2014/main" id="{75713E35-9604-7F64-024B-CB8ED94F41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51" y="770443"/>
            <a:ext cx="684272" cy="451002"/>
          </a:xfrm>
          <a:prstGeom prst="rect">
            <a:avLst/>
          </a:prstGeom>
        </p:spPr>
      </p:pic>
      <p:sp>
        <p:nvSpPr>
          <p:cNvPr id="5" name="Title 1">
            <a:extLst>
              <a:ext uri="{FF2B5EF4-FFF2-40B4-BE49-F238E27FC236}">
                <a16:creationId xmlns:a16="http://schemas.microsoft.com/office/drawing/2014/main" id="{702BDE5D-B095-3233-FDD4-3AD5A125863D}"/>
              </a:ext>
            </a:extLst>
          </p:cNvPr>
          <p:cNvSpPr txBox="1">
            <a:spLocks/>
          </p:cNvSpPr>
          <p:nvPr/>
        </p:nvSpPr>
        <p:spPr>
          <a:xfrm>
            <a:off x="2060718" y="759203"/>
            <a:ext cx="9237396" cy="658536"/>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id-ID" sz="2600" b="1" dirty="0">
                <a:solidFill>
                  <a:srgbClr val="543108"/>
                </a:solidFill>
                <a:latin typeface="Arial" panose="020B0604020202020204" pitchFamily="34" charset="0"/>
                <a:cs typeface="Arial" panose="020B0604020202020204" pitchFamily="34" charset="0"/>
              </a:rPr>
              <a:t>Perubahan susunan anggota Dewan Komisaris Perseroan</a:t>
            </a:r>
          </a:p>
        </p:txBody>
      </p:sp>
    </p:spTree>
    <p:extLst>
      <p:ext uri="{BB962C8B-B14F-4D97-AF65-F5344CB8AC3E}">
        <p14:creationId xmlns:p14="http://schemas.microsoft.com/office/powerpoint/2010/main" val="3312800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FA64-1A89-413B-A4BF-950B61427C3A}"/>
              </a:ext>
            </a:extLst>
          </p:cNvPr>
          <p:cNvSpPr txBox="1">
            <a:spLocks/>
          </p:cNvSpPr>
          <p:nvPr/>
        </p:nvSpPr>
        <p:spPr>
          <a:xfrm>
            <a:off x="776138" y="1040229"/>
            <a:ext cx="10521976" cy="5321808"/>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id-ID" sz="2400" b="1" dirty="0">
              <a:solidFill>
                <a:srgbClr val="543108"/>
              </a:solidFill>
              <a:latin typeface="Arial" panose="020B0604020202020204" pitchFamily="34" charset="0"/>
              <a:cs typeface="Arial" panose="020B0604020202020204" pitchFamily="34" charset="0"/>
            </a:endParaRPr>
          </a:p>
          <a:p>
            <a:pPr marL="352425" indent="-352425" algn="just"/>
            <a:r>
              <a:rPr lang="id-ID" sz="2600" b="1" dirty="0">
                <a:solidFill>
                  <a:srgbClr val="543108"/>
                </a:solidFill>
                <a:latin typeface="Arial" panose="020B0604020202020204" pitchFamily="34" charset="0"/>
                <a:cs typeface="Arial" panose="020B0604020202020204" pitchFamily="34" charset="0"/>
              </a:rPr>
              <a:t>3</a:t>
            </a:r>
            <a:r>
              <a:rPr lang="id-ID" sz="2600" dirty="0">
                <a:solidFill>
                  <a:srgbClr val="543108"/>
                </a:solidFill>
                <a:latin typeface="Arial" panose="020B0604020202020204" pitchFamily="34" charset="0"/>
                <a:cs typeface="Arial" panose="020B0604020202020204" pitchFamily="34" charset="0"/>
              </a:rPr>
              <a:t>. Menetapkan susunan anggota Dewan Komisaris </a:t>
            </a:r>
            <a:r>
              <a:rPr lang="en-US" sz="2600" dirty="0">
                <a:solidFill>
                  <a:srgbClr val="543108"/>
                </a:solidFill>
                <a:latin typeface="Arial" panose="020B0604020202020204" pitchFamily="34" charset="0"/>
                <a:cs typeface="Arial" panose="020B0604020202020204" pitchFamily="34" charset="0"/>
              </a:rPr>
              <a:t>dan </a:t>
            </a:r>
            <a:r>
              <a:rPr lang="en-US" sz="2600" dirty="0" err="1">
                <a:solidFill>
                  <a:srgbClr val="543108"/>
                </a:solidFill>
                <a:latin typeface="Arial" panose="020B0604020202020204" pitchFamily="34" charset="0"/>
                <a:cs typeface="Arial" panose="020B0604020202020204" pitchFamily="34" charset="0"/>
              </a:rPr>
              <a:t>Direksi</a:t>
            </a:r>
            <a:r>
              <a:rPr lang="en-US" sz="2600" dirty="0">
                <a:solidFill>
                  <a:srgbClr val="543108"/>
                </a:solidFill>
                <a:latin typeface="Arial" panose="020B0604020202020204" pitchFamily="34" charset="0"/>
                <a:cs typeface="Arial" panose="020B0604020202020204" pitchFamily="34" charset="0"/>
              </a:rPr>
              <a:t> </a:t>
            </a:r>
            <a:r>
              <a:rPr lang="id-ID" sz="2600" dirty="0">
                <a:solidFill>
                  <a:srgbClr val="543108"/>
                </a:solidFill>
                <a:latin typeface="Arial" panose="020B0604020202020204" pitchFamily="34" charset="0"/>
                <a:cs typeface="Arial" panose="020B0604020202020204" pitchFamily="34" charset="0"/>
              </a:rPr>
              <a:t>Perseroan terhitung sejak ditutupnya Rapat sampai dengan ditutupnya Rapat Umum Pemegang Saham Tahunan Perseroan yang akan diselenggarakan pada tahun 2028 (dua ribu dua puluh delapan), adalah sebagai berikut:</a:t>
            </a:r>
          </a:p>
          <a:p>
            <a:pPr marL="3041650" indent="-2497138" algn="just"/>
            <a:r>
              <a:rPr lang="id-ID" sz="2600" dirty="0">
                <a:solidFill>
                  <a:srgbClr val="543108"/>
                </a:solidFill>
                <a:latin typeface="Arial" panose="020B0604020202020204" pitchFamily="34" charset="0"/>
                <a:cs typeface="Arial" panose="020B0604020202020204" pitchFamily="34" charset="0"/>
              </a:rPr>
              <a:t>- Dewan Komisaris:  </a:t>
            </a:r>
          </a:p>
          <a:p>
            <a:pPr marL="3762375" indent="-3217863" algn="just">
              <a:tabLst>
                <a:tab pos="3587750" algn="l"/>
              </a:tabLst>
            </a:pPr>
            <a:r>
              <a:rPr lang="id-ID" sz="2600" dirty="0">
                <a:solidFill>
                  <a:srgbClr val="543108"/>
                </a:solidFill>
                <a:latin typeface="Arial" panose="020B0604020202020204" pitchFamily="34" charset="0"/>
                <a:cs typeface="Arial" panose="020B0604020202020204" pitchFamily="34" charset="0"/>
              </a:rPr>
              <a:t>  Komisaris Utama            </a:t>
            </a:r>
            <a:r>
              <a:rPr lang="en-US" sz="2600" dirty="0">
                <a:solidFill>
                  <a:srgbClr val="543108"/>
                </a:solidFill>
                <a:latin typeface="Arial" panose="020B0604020202020204" pitchFamily="34" charset="0"/>
                <a:cs typeface="Arial" panose="020B0604020202020204" pitchFamily="34" charset="0"/>
              </a:rPr>
              <a:t>	</a:t>
            </a:r>
            <a:r>
              <a:rPr lang="id-ID" sz="2600" dirty="0">
                <a:solidFill>
                  <a:srgbClr val="543108"/>
                </a:solidFill>
                <a:latin typeface="Arial" panose="020B0604020202020204" pitchFamily="34" charset="0"/>
                <a:cs typeface="Arial" panose="020B0604020202020204" pitchFamily="34" charset="0"/>
              </a:rPr>
              <a:t>:</a:t>
            </a:r>
            <a:r>
              <a:rPr lang="en-US" sz="2600" dirty="0">
                <a:solidFill>
                  <a:srgbClr val="543108"/>
                </a:solidFill>
                <a:latin typeface="Arial" panose="020B0604020202020204" pitchFamily="34" charset="0"/>
                <a:cs typeface="Arial" panose="020B0604020202020204" pitchFamily="34" charset="0"/>
              </a:rPr>
              <a:t>	Nyonya Dwi Astuti;</a:t>
            </a:r>
            <a:endParaRPr lang="id-ID" sz="2600" dirty="0">
              <a:solidFill>
                <a:srgbClr val="543108"/>
              </a:solidFill>
              <a:latin typeface="Arial" panose="020B0604020202020204" pitchFamily="34" charset="0"/>
              <a:cs typeface="Arial" panose="020B0604020202020204" pitchFamily="34" charset="0"/>
            </a:endParaRPr>
          </a:p>
          <a:p>
            <a:pPr marL="3762375" indent="-3217863" algn="just">
              <a:tabLst>
                <a:tab pos="3587750" algn="l"/>
              </a:tabLst>
            </a:pPr>
            <a:r>
              <a:rPr lang="en-US" sz="2600" dirty="0">
                <a:solidFill>
                  <a:srgbClr val="543108"/>
                </a:solidFill>
                <a:latin typeface="Arial" panose="020B0604020202020204" pitchFamily="34" charset="0"/>
                <a:cs typeface="Arial" panose="020B0604020202020204" pitchFamily="34" charset="0"/>
              </a:rPr>
              <a:t>  </a:t>
            </a:r>
            <a:r>
              <a:rPr lang="id-ID" sz="2600" dirty="0">
                <a:solidFill>
                  <a:srgbClr val="543108"/>
                </a:solidFill>
                <a:latin typeface="Arial" panose="020B0604020202020204" pitchFamily="34" charset="0"/>
                <a:cs typeface="Arial" panose="020B0604020202020204" pitchFamily="34" charset="0"/>
              </a:rPr>
              <a:t>Komisaris Independen</a:t>
            </a:r>
            <a:r>
              <a:rPr lang="en-US" sz="2600" dirty="0">
                <a:solidFill>
                  <a:srgbClr val="543108"/>
                </a:solidFill>
                <a:latin typeface="Arial" panose="020B0604020202020204" pitchFamily="34" charset="0"/>
                <a:cs typeface="Arial" panose="020B0604020202020204" pitchFamily="34" charset="0"/>
              </a:rPr>
              <a:t>   	</a:t>
            </a:r>
            <a:r>
              <a:rPr lang="id-ID" sz="2600" dirty="0">
                <a:solidFill>
                  <a:srgbClr val="543108"/>
                </a:solidFill>
                <a:latin typeface="Arial" panose="020B0604020202020204" pitchFamily="34" charset="0"/>
                <a:cs typeface="Arial" panose="020B0604020202020204" pitchFamily="34" charset="0"/>
              </a:rPr>
              <a:t>:</a:t>
            </a:r>
            <a:r>
              <a:rPr lang="en-US" sz="2600" dirty="0">
                <a:solidFill>
                  <a:srgbClr val="543108"/>
                </a:solidFill>
                <a:latin typeface="Arial" panose="020B0604020202020204" pitchFamily="34" charset="0"/>
                <a:cs typeface="Arial" panose="020B0604020202020204" pitchFamily="34" charset="0"/>
              </a:rPr>
              <a:t>	Tuan </a:t>
            </a:r>
            <a:r>
              <a:rPr lang="id-ID" sz="2600" dirty="0">
                <a:solidFill>
                  <a:srgbClr val="543108"/>
                </a:solidFill>
                <a:latin typeface="Arial" panose="020B0604020202020204" pitchFamily="34" charset="0"/>
                <a:cs typeface="Arial" panose="020B0604020202020204" pitchFamily="34" charset="0"/>
              </a:rPr>
              <a:t>Seok Jin</a:t>
            </a:r>
            <a:r>
              <a:rPr lang="en-US" sz="2600" dirty="0">
                <a:solidFill>
                  <a:srgbClr val="543108"/>
                </a:solidFill>
                <a:latin typeface="Arial" panose="020B0604020202020204" pitchFamily="34" charset="0"/>
                <a:cs typeface="Arial" panose="020B0604020202020204" pitchFamily="34" charset="0"/>
              </a:rPr>
              <a:t> </a:t>
            </a:r>
            <a:r>
              <a:rPr lang="id-ID" sz="2600" dirty="0">
                <a:solidFill>
                  <a:srgbClr val="543108"/>
                </a:solidFill>
                <a:latin typeface="Arial" panose="020B0604020202020204" pitchFamily="34" charset="0"/>
                <a:cs typeface="Arial" panose="020B0604020202020204" pitchFamily="34" charset="0"/>
              </a:rPr>
              <a:t>Kim</a:t>
            </a:r>
            <a:r>
              <a:rPr lang="en-US" sz="2600" dirty="0">
                <a:solidFill>
                  <a:srgbClr val="543108"/>
                </a:solidFill>
                <a:latin typeface="Arial" panose="020B0604020202020204" pitchFamily="34" charset="0"/>
                <a:cs typeface="Arial" panose="020B0604020202020204" pitchFamily="34" charset="0"/>
              </a:rPr>
              <a:t>;</a:t>
            </a:r>
            <a:endParaRPr lang="id-ID" sz="2600" dirty="0">
              <a:solidFill>
                <a:srgbClr val="543108"/>
              </a:solidFill>
              <a:latin typeface="Arial" panose="020B0604020202020204" pitchFamily="34" charset="0"/>
              <a:cs typeface="Arial" panose="020B0604020202020204" pitchFamily="34" charset="0"/>
            </a:endParaRPr>
          </a:p>
          <a:p>
            <a:pPr marL="3762375" indent="-3217863" algn="just">
              <a:tabLst>
                <a:tab pos="3587750" algn="l"/>
              </a:tabLst>
            </a:pPr>
            <a:endParaRPr lang="id-ID" sz="2600" dirty="0">
              <a:solidFill>
                <a:srgbClr val="543108"/>
              </a:solidFill>
              <a:latin typeface="Arial" panose="020B0604020202020204" pitchFamily="34" charset="0"/>
              <a:cs typeface="Arial" panose="020B0604020202020204" pitchFamily="34" charset="0"/>
            </a:endParaRPr>
          </a:p>
          <a:p>
            <a:pPr marL="3762375" indent="-3217863" algn="just">
              <a:tabLst>
                <a:tab pos="3587750" algn="l"/>
              </a:tabLst>
            </a:pPr>
            <a:r>
              <a:rPr lang="id-ID" sz="2600" dirty="0">
                <a:solidFill>
                  <a:srgbClr val="543108"/>
                </a:solidFill>
                <a:latin typeface="Arial" panose="020B0604020202020204" pitchFamily="34" charset="0"/>
                <a:cs typeface="Arial" panose="020B0604020202020204" pitchFamily="34" charset="0"/>
              </a:rPr>
              <a:t>- Direksi:</a:t>
            </a:r>
          </a:p>
          <a:p>
            <a:pPr marL="3762375" indent="-3217863" algn="just">
              <a:tabLst>
                <a:tab pos="3587750" algn="l"/>
              </a:tabLst>
            </a:pPr>
            <a:r>
              <a:rPr lang="id-ID" sz="2600" dirty="0">
                <a:solidFill>
                  <a:srgbClr val="543108"/>
                </a:solidFill>
                <a:latin typeface="Arial" panose="020B0604020202020204" pitchFamily="34" charset="0"/>
                <a:cs typeface="Arial" panose="020B0604020202020204" pitchFamily="34" charset="0"/>
              </a:rPr>
              <a:t>  Direktur Utama	:</a:t>
            </a:r>
            <a:r>
              <a:rPr lang="en-US" sz="2600" dirty="0">
                <a:solidFill>
                  <a:srgbClr val="543108"/>
                </a:solidFill>
                <a:latin typeface="Arial" panose="020B0604020202020204" pitchFamily="34" charset="0"/>
                <a:cs typeface="Arial" panose="020B0604020202020204" pitchFamily="34" charset="0"/>
              </a:rPr>
              <a:t>	Tuan </a:t>
            </a:r>
            <a:r>
              <a:rPr lang="id-ID" sz="2600" dirty="0">
                <a:solidFill>
                  <a:srgbClr val="543108"/>
                </a:solidFill>
                <a:latin typeface="Arial" panose="020B0604020202020204" pitchFamily="34" charset="0"/>
                <a:cs typeface="Arial" panose="020B0604020202020204" pitchFamily="34" charset="0"/>
              </a:rPr>
              <a:t>Chung Tae Sung</a:t>
            </a:r>
            <a:r>
              <a:rPr lang="en-US" sz="2600" dirty="0">
                <a:solidFill>
                  <a:srgbClr val="543108"/>
                </a:solidFill>
                <a:latin typeface="Arial" panose="020B0604020202020204" pitchFamily="34" charset="0"/>
                <a:cs typeface="Arial" panose="020B0604020202020204" pitchFamily="34" charset="0"/>
              </a:rPr>
              <a:t>;</a:t>
            </a:r>
            <a:endParaRPr lang="id-ID" sz="2600" dirty="0">
              <a:solidFill>
                <a:srgbClr val="543108"/>
              </a:solidFill>
              <a:latin typeface="Arial" panose="020B0604020202020204" pitchFamily="34" charset="0"/>
              <a:cs typeface="Arial" panose="020B0604020202020204" pitchFamily="34" charset="0"/>
            </a:endParaRPr>
          </a:p>
          <a:p>
            <a:pPr marL="3762375" indent="-3217863" algn="just">
              <a:tabLst>
                <a:tab pos="3587750" algn="l"/>
              </a:tabLst>
            </a:pPr>
            <a:r>
              <a:rPr lang="en-US" sz="2600" dirty="0">
                <a:solidFill>
                  <a:srgbClr val="543108"/>
                </a:solidFill>
                <a:latin typeface="Arial" panose="020B0604020202020204" pitchFamily="34" charset="0"/>
                <a:cs typeface="Arial" panose="020B0604020202020204" pitchFamily="34" charset="0"/>
              </a:rPr>
              <a:t>  </a:t>
            </a:r>
            <a:r>
              <a:rPr lang="id-ID" sz="2600" dirty="0">
                <a:solidFill>
                  <a:srgbClr val="543108"/>
                </a:solidFill>
                <a:latin typeface="Arial" panose="020B0604020202020204" pitchFamily="34" charset="0"/>
                <a:cs typeface="Arial" panose="020B0604020202020204" pitchFamily="34" charset="0"/>
              </a:rPr>
              <a:t>Direktur	:</a:t>
            </a:r>
            <a:r>
              <a:rPr lang="en-US" sz="2600" dirty="0">
                <a:solidFill>
                  <a:srgbClr val="543108"/>
                </a:solidFill>
                <a:latin typeface="Arial" panose="020B0604020202020204" pitchFamily="34" charset="0"/>
                <a:cs typeface="Arial" panose="020B0604020202020204" pitchFamily="34" charset="0"/>
              </a:rPr>
              <a:t>	Nyonya </a:t>
            </a:r>
            <a:r>
              <a:rPr lang="id-ID" sz="2600" dirty="0">
                <a:solidFill>
                  <a:srgbClr val="543108"/>
                </a:solidFill>
                <a:latin typeface="Arial" panose="020B0604020202020204" pitchFamily="34" charset="0"/>
                <a:cs typeface="Arial" panose="020B0604020202020204" pitchFamily="34" charset="0"/>
              </a:rPr>
              <a:t>Cahya Wulandari</a:t>
            </a:r>
            <a:r>
              <a:rPr lang="en-US" sz="2600" dirty="0">
                <a:solidFill>
                  <a:srgbClr val="543108"/>
                </a:solidFill>
                <a:latin typeface="Arial" panose="020B0604020202020204" pitchFamily="34" charset="0"/>
                <a:cs typeface="Arial" panose="020B0604020202020204" pitchFamily="34" charset="0"/>
              </a:rPr>
              <a:t>, SH;</a:t>
            </a:r>
            <a:endParaRPr lang="id-ID" sz="2600" dirty="0">
              <a:solidFill>
                <a:srgbClr val="543108"/>
              </a:solidFill>
              <a:latin typeface="Arial" panose="020B0604020202020204" pitchFamily="34" charset="0"/>
              <a:cs typeface="Arial" panose="020B0604020202020204" pitchFamily="34" charset="0"/>
            </a:endParaRPr>
          </a:p>
          <a:p>
            <a:pPr marL="3762375" indent="-3217863" algn="just">
              <a:tabLst>
                <a:tab pos="3587750" algn="l"/>
              </a:tabLst>
            </a:pPr>
            <a:r>
              <a:rPr lang="en-US" sz="2600" dirty="0">
                <a:solidFill>
                  <a:srgbClr val="543108"/>
                </a:solidFill>
                <a:latin typeface="Arial" panose="020B0604020202020204" pitchFamily="34" charset="0"/>
                <a:cs typeface="Arial" panose="020B0604020202020204" pitchFamily="34" charset="0"/>
              </a:rPr>
              <a:t>  </a:t>
            </a:r>
            <a:r>
              <a:rPr lang="id-ID" sz="2600" dirty="0">
                <a:solidFill>
                  <a:srgbClr val="543108"/>
                </a:solidFill>
                <a:latin typeface="Arial" panose="020B0604020202020204" pitchFamily="34" charset="0"/>
                <a:cs typeface="Arial" panose="020B0604020202020204" pitchFamily="34" charset="0"/>
              </a:rPr>
              <a:t>Direktur	:</a:t>
            </a:r>
            <a:r>
              <a:rPr lang="en-US" sz="2600" dirty="0">
                <a:solidFill>
                  <a:srgbClr val="543108"/>
                </a:solidFill>
                <a:latin typeface="Arial" panose="020B0604020202020204" pitchFamily="34" charset="0"/>
                <a:cs typeface="Arial" panose="020B0604020202020204" pitchFamily="34" charset="0"/>
              </a:rPr>
              <a:t>	Tuan </a:t>
            </a:r>
            <a:r>
              <a:rPr lang="id-ID" sz="2600" dirty="0">
                <a:solidFill>
                  <a:srgbClr val="543108"/>
                </a:solidFill>
                <a:latin typeface="Arial" panose="020B0604020202020204" pitchFamily="34" charset="0"/>
                <a:cs typeface="Arial" panose="020B0604020202020204" pitchFamily="34" charset="0"/>
              </a:rPr>
              <a:t>Suwardi</a:t>
            </a:r>
            <a:r>
              <a:rPr lang="en-US" sz="2600" dirty="0">
                <a:solidFill>
                  <a:srgbClr val="543108"/>
                </a:solidFill>
                <a:latin typeface="Arial" panose="020B0604020202020204" pitchFamily="34" charset="0"/>
                <a:cs typeface="Arial" panose="020B0604020202020204" pitchFamily="34" charset="0"/>
              </a:rPr>
              <a:t>;</a:t>
            </a:r>
            <a:endParaRPr lang="id-ID" sz="2600" dirty="0">
              <a:solidFill>
                <a:srgbClr val="543108"/>
              </a:solidFill>
              <a:latin typeface="Arial" panose="020B0604020202020204" pitchFamily="34" charset="0"/>
              <a:cs typeface="Arial" panose="020B0604020202020204" pitchFamily="34" charset="0"/>
            </a:endParaRPr>
          </a:p>
          <a:p>
            <a:pPr marL="3762375" indent="-3217863" algn="just">
              <a:tabLst>
                <a:tab pos="3587750" algn="l"/>
              </a:tabLst>
            </a:pPr>
            <a:r>
              <a:rPr lang="id-ID" sz="2600" dirty="0">
                <a:solidFill>
                  <a:srgbClr val="543108"/>
                </a:solidFill>
                <a:latin typeface="Arial" panose="020B0604020202020204" pitchFamily="34" charset="0"/>
                <a:cs typeface="Arial" panose="020B0604020202020204" pitchFamily="34" charset="0"/>
              </a:rPr>
              <a:t>  Direktur 	:</a:t>
            </a:r>
            <a:r>
              <a:rPr lang="en-US" sz="2600" dirty="0">
                <a:solidFill>
                  <a:srgbClr val="543108"/>
                </a:solidFill>
                <a:latin typeface="Arial" panose="020B0604020202020204" pitchFamily="34" charset="0"/>
                <a:cs typeface="Arial" panose="020B0604020202020204" pitchFamily="34" charset="0"/>
              </a:rPr>
              <a:t>	Tuan </a:t>
            </a:r>
            <a:r>
              <a:rPr lang="id-ID" sz="2600" dirty="0">
                <a:solidFill>
                  <a:srgbClr val="543108"/>
                </a:solidFill>
                <a:latin typeface="Arial" panose="020B0604020202020204" pitchFamily="34" charset="0"/>
                <a:cs typeface="Arial" panose="020B0604020202020204" pitchFamily="34" charset="0"/>
              </a:rPr>
              <a:t>Aswinth Maratimbo</a:t>
            </a:r>
            <a:r>
              <a:rPr lang="en-US" sz="2600" dirty="0">
                <a:solidFill>
                  <a:srgbClr val="543108"/>
                </a:solidFill>
                <a:latin typeface="Arial" panose="020B0604020202020204" pitchFamily="34" charset="0"/>
                <a:cs typeface="Arial" panose="020B0604020202020204" pitchFamily="34" charset="0"/>
              </a:rPr>
              <a:t>.</a:t>
            </a:r>
          </a:p>
          <a:p>
            <a:pPr algn="just"/>
            <a:endParaRPr lang="en-US" sz="2600" dirty="0">
              <a:solidFill>
                <a:srgbClr val="543108"/>
              </a:solidFill>
              <a:latin typeface="Arial" panose="020B0604020202020204" pitchFamily="34" charset="0"/>
              <a:cs typeface="Arial" panose="020B0604020202020204" pitchFamily="34" charset="0"/>
            </a:endParaRPr>
          </a:p>
          <a:p>
            <a:pPr marL="263525" indent="-263525" algn="just"/>
            <a:r>
              <a:rPr lang="en-US" sz="2600" dirty="0">
                <a:solidFill>
                  <a:srgbClr val="543108"/>
                </a:solidFill>
                <a:latin typeface="Arial" panose="020B0604020202020204" pitchFamily="34" charset="0"/>
                <a:cs typeface="Arial" panose="020B0604020202020204" pitchFamily="34" charset="0"/>
              </a:rPr>
              <a:t>4, </a:t>
            </a:r>
            <a:r>
              <a:rPr lang="id-ID" sz="2600" dirty="0">
                <a:solidFill>
                  <a:srgbClr val="543108"/>
                </a:solidFill>
                <a:latin typeface="Arial" panose="020B0604020202020204" pitchFamily="34" charset="0"/>
                <a:cs typeface="Arial" panose="020B0604020202020204" pitchFamily="34" charset="0"/>
              </a:rPr>
              <a:t>Memberikan kuasa dan wewenang kepada Direksi Perseroan, dengan hak substitusi, untuk melakukan semua dan setiap tindakan yang diperlukan sehubungan dengan keputusan tersebut, termasuk tetapi tidak terbatas untuk menyatakan/menuangkan keputusan tersebut maupun susunan anggota Dewan Komisaris </a:t>
            </a:r>
            <a:r>
              <a:rPr lang="en-US" sz="2600" dirty="0">
                <a:solidFill>
                  <a:srgbClr val="543108"/>
                </a:solidFill>
                <a:latin typeface="Arial" panose="020B0604020202020204" pitchFamily="34" charset="0"/>
                <a:cs typeface="Arial" panose="020B0604020202020204" pitchFamily="34" charset="0"/>
              </a:rPr>
              <a:t>dan </a:t>
            </a:r>
            <a:r>
              <a:rPr lang="id-ID" sz="2600" dirty="0">
                <a:solidFill>
                  <a:srgbClr val="543108"/>
                </a:solidFill>
                <a:latin typeface="Arial" panose="020B0604020202020204" pitchFamily="34" charset="0"/>
                <a:cs typeface="Arial" panose="020B0604020202020204" pitchFamily="34" charset="0"/>
              </a:rPr>
              <a:t>Direksi Perseroan dalam akta-akta yang dibuat di hadapan Notaris, yang selanjutnya menyampaikan pemberitahuan perubahan data Perseroan pada pihak yang berwenang, serta melakukan semua dan setiap tindakan yang diperlukan sehubungan dengan keputusan tersebut sesuai dengan peraturan perundang-undangan yang berlaku.</a:t>
            </a:r>
          </a:p>
          <a:p>
            <a:pPr algn="just"/>
            <a:endParaRPr lang="id-ID" sz="2400" b="1" dirty="0">
              <a:solidFill>
                <a:srgbClr val="543108"/>
              </a:solidFill>
              <a:latin typeface="Arial" panose="020B0604020202020204" pitchFamily="34" charset="0"/>
              <a:cs typeface="Arial" panose="020B0604020202020204" pitchFamily="34" charset="0"/>
            </a:endParaRPr>
          </a:p>
          <a:p>
            <a:endParaRPr lang="id-ID" sz="2400" b="1" dirty="0">
              <a:solidFill>
                <a:srgbClr val="543108"/>
              </a:solidFill>
              <a:latin typeface="Arial" panose="020B0604020202020204" pitchFamily="34" charset="0"/>
              <a:cs typeface="Arial" panose="020B0604020202020204" pitchFamily="34" charset="0"/>
            </a:endParaRPr>
          </a:p>
          <a:p>
            <a:endParaRPr lang="id-ID" sz="2400" b="1" dirty="0">
              <a:solidFill>
                <a:srgbClr val="543108"/>
              </a:solidFill>
              <a:latin typeface="Arial" panose="020B0604020202020204" pitchFamily="34" charset="0"/>
              <a:cs typeface="Arial" panose="020B0604020202020204" pitchFamily="34" charset="0"/>
            </a:endParaRPr>
          </a:p>
          <a:p>
            <a:endParaRPr lang="id-ID" sz="2400" b="1" dirty="0">
              <a:solidFill>
                <a:srgbClr val="543108"/>
              </a:solidFill>
              <a:latin typeface="Arial" panose="020B0604020202020204" pitchFamily="34" charset="0"/>
              <a:cs typeface="Arial" panose="020B0604020202020204" pitchFamily="34" charset="0"/>
            </a:endParaRPr>
          </a:p>
          <a:p>
            <a:endParaRPr lang="id-ID" sz="2400" b="1" dirty="0">
              <a:solidFill>
                <a:srgbClr val="543108"/>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B4DD51E-E8C0-72ED-3763-B27D6D1165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51" y="770443"/>
            <a:ext cx="684272" cy="451002"/>
          </a:xfrm>
          <a:prstGeom prst="rect">
            <a:avLst/>
          </a:prstGeom>
        </p:spPr>
      </p:pic>
      <p:pic>
        <p:nvPicPr>
          <p:cNvPr id="4" name="Picture 3">
            <a:extLst>
              <a:ext uri="{FF2B5EF4-FFF2-40B4-BE49-F238E27FC236}">
                <a16:creationId xmlns:a16="http://schemas.microsoft.com/office/drawing/2014/main" id="{FAE2EC0B-B3C0-5FEC-F141-026B0AC6A4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4198" y="652921"/>
            <a:ext cx="467833" cy="764818"/>
          </a:xfrm>
          <a:prstGeom prst="rect">
            <a:avLst/>
          </a:prstGeom>
        </p:spPr>
      </p:pic>
    </p:spTree>
    <p:extLst>
      <p:ext uri="{BB962C8B-B14F-4D97-AF65-F5344CB8AC3E}">
        <p14:creationId xmlns:p14="http://schemas.microsoft.com/office/powerpoint/2010/main" val="3094941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1466-9DE2-43F7-B133-EDE3EB736C65}"/>
              </a:ext>
            </a:extLst>
          </p:cNvPr>
          <p:cNvSpPr txBox="1">
            <a:spLocks/>
          </p:cNvSpPr>
          <p:nvPr/>
        </p:nvSpPr>
        <p:spPr>
          <a:xfrm>
            <a:off x="1373739" y="1221445"/>
            <a:ext cx="9690459" cy="23573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kern="0" dirty="0">
                <a:solidFill>
                  <a:srgbClr val="543108"/>
                </a:solidFill>
                <a:latin typeface="Arial" panose="020B0604020202020204" pitchFamily="34" charset="0"/>
                <a:cs typeface="Arial" panose="020B0604020202020204" pitchFamily="34" charset="0"/>
              </a:rPr>
              <a:t>SESI </a:t>
            </a:r>
            <a:r>
              <a:rPr lang="id-ID" sz="4800" b="1" kern="0" dirty="0">
                <a:solidFill>
                  <a:srgbClr val="543108"/>
                </a:solidFill>
                <a:latin typeface="Arial" panose="020B0604020202020204" pitchFamily="34" charset="0"/>
                <a:cs typeface="Arial" panose="020B0604020202020204" pitchFamily="34" charset="0"/>
              </a:rPr>
              <a:t>PEMUNGUTAN SUARA</a:t>
            </a:r>
            <a:br>
              <a:rPr lang="en-US" sz="4800" b="1" kern="0" dirty="0">
                <a:solidFill>
                  <a:srgbClr val="543108"/>
                </a:solidFill>
                <a:latin typeface="Arial" panose="020B0604020202020204" pitchFamily="34" charset="0"/>
                <a:cs typeface="Arial" panose="020B0604020202020204" pitchFamily="34" charset="0"/>
              </a:rPr>
            </a:br>
            <a:r>
              <a:rPr lang="en-US" sz="4800" b="1" kern="0" dirty="0">
                <a:solidFill>
                  <a:srgbClr val="543108"/>
                </a:solidFill>
                <a:latin typeface="Arial" panose="020B0604020202020204" pitchFamily="34" charset="0"/>
                <a:cs typeface="Arial" panose="020B0604020202020204" pitchFamily="34" charset="0"/>
              </a:rPr>
              <a:t>&amp;</a:t>
            </a:r>
            <a:br>
              <a:rPr lang="en-US" sz="4800" b="1" kern="0" dirty="0">
                <a:solidFill>
                  <a:srgbClr val="543108"/>
                </a:solidFill>
                <a:latin typeface="Arial" panose="020B0604020202020204" pitchFamily="34" charset="0"/>
                <a:cs typeface="Arial" panose="020B0604020202020204" pitchFamily="34" charset="0"/>
              </a:rPr>
            </a:br>
            <a:r>
              <a:rPr lang="en-US" sz="4800" b="1" kern="0" dirty="0">
                <a:solidFill>
                  <a:srgbClr val="543108"/>
                </a:solidFill>
                <a:latin typeface="Arial" panose="020B0604020202020204" pitchFamily="34" charset="0"/>
                <a:cs typeface="Arial" panose="020B0604020202020204" pitchFamily="34" charset="0"/>
              </a:rPr>
              <a:t>PENGAMBIL</a:t>
            </a:r>
            <a:r>
              <a:rPr lang="id-ID" sz="4800" b="1" kern="0" dirty="0">
                <a:solidFill>
                  <a:srgbClr val="543108"/>
                </a:solidFill>
                <a:latin typeface="Arial" panose="020B0604020202020204" pitchFamily="34" charset="0"/>
                <a:cs typeface="Arial" panose="020B0604020202020204" pitchFamily="34" charset="0"/>
              </a:rPr>
              <a:t>AN</a:t>
            </a:r>
            <a:r>
              <a:rPr lang="en-US" sz="4800" b="1" kern="0" dirty="0">
                <a:solidFill>
                  <a:srgbClr val="543108"/>
                </a:solidFill>
                <a:latin typeface="Arial" panose="020B0604020202020204" pitchFamily="34" charset="0"/>
                <a:cs typeface="Arial" panose="020B0604020202020204" pitchFamily="34" charset="0"/>
              </a:rPr>
              <a:t> KEPUTUSAN</a:t>
            </a:r>
            <a:endParaRPr lang="id-ID" sz="4800" dirty="0">
              <a:solidFill>
                <a:srgbClr val="543108"/>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C9075A2-F212-5588-25EE-3D0AB8CC8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951" y="770443"/>
            <a:ext cx="684272" cy="451002"/>
          </a:xfrm>
          <a:prstGeom prst="rect">
            <a:avLst/>
          </a:prstGeom>
        </p:spPr>
      </p:pic>
      <p:pic>
        <p:nvPicPr>
          <p:cNvPr id="4" name="Picture 3">
            <a:extLst>
              <a:ext uri="{FF2B5EF4-FFF2-40B4-BE49-F238E27FC236}">
                <a16:creationId xmlns:a16="http://schemas.microsoft.com/office/drawing/2014/main" id="{BA77142E-742F-AF85-C835-43A1C1C124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4198" y="652921"/>
            <a:ext cx="467833" cy="764818"/>
          </a:xfrm>
          <a:prstGeom prst="rect">
            <a:avLst/>
          </a:prstGeom>
        </p:spPr>
      </p:pic>
      <p:pic>
        <p:nvPicPr>
          <p:cNvPr id="6" name="Picture 5">
            <a:extLst>
              <a:ext uri="{FF2B5EF4-FFF2-40B4-BE49-F238E27FC236}">
                <a16:creationId xmlns:a16="http://schemas.microsoft.com/office/drawing/2014/main" id="{7807F489-0E1B-7318-806D-F7A93D22C5A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50592" y="3600019"/>
            <a:ext cx="6858000" cy="2638570"/>
          </a:xfrm>
          <a:prstGeom prst="rect">
            <a:avLst/>
          </a:prstGeom>
        </p:spPr>
      </p:pic>
    </p:spTree>
    <p:extLst>
      <p:ext uri="{BB962C8B-B14F-4D97-AF65-F5344CB8AC3E}">
        <p14:creationId xmlns:p14="http://schemas.microsoft.com/office/powerpoint/2010/main" val="3211906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71241-3A3A-48A4-A519-116AC20F9256}"/>
              </a:ext>
            </a:extLst>
          </p:cNvPr>
          <p:cNvSpPr txBox="1">
            <a:spLocks/>
          </p:cNvSpPr>
          <p:nvPr/>
        </p:nvSpPr>
        <p:spPr>
          <a:xfrm>
            <a:off x="721523" y="1500670"/>
            <a:ext cx="6091316" cy="91249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200" b="1" dirty="0">
                <a:solidFill>
                  <a:srgbClr val="673C0F"/>
                </a:solidFill>
                <a:latin typeface="Arial" panose="020B0604020202020204" pitchFamily="34" charset="0"/>
                <a:cs typeface="Arial" panose="020B0604020202020204" pitchFamily="34" charset="0"/>
              </a:rPr>
              <a:t>T</a:t>
            </a:r>
            <a:r>
              <a:rPr lang="id-ID" sz="7200" b="1" dirty="0">
                <a:solidFill>
                  <a:srgbClr val="673C0F"/>
                </a:solidFill>
                <a:latin typeface="Arial" panose="020B0604020202020204" pitchFamily="34" charset="0"/>
                <a:cs typeface="Arial" panose="020B0604020202020204" pitchFamily="34" charset="0"/>
              </a:rPr>
              <a:t>erima Kasih</a:t>
            </a:r>
          </a:p>
        </p:txBody>
      </p:sp>
      <p:sp>
        <p:nvSpPr>
          <p:cNvPr id="3" name="Content Placeholder 2">
            <a:extLst>
              <a:ext uri="{FF2B5EF4-FFF2-40B4-BE49-F238E27FC236}">
                <a16:creationId xmlns:a16="http://schemas.microsoft.com/office/drawing/2014/main" id="{ACF45064-9136-443A-9531-6017333CF27B}"/>
              </a:ext>
            </a:extLst>
          </p:cNvPr>
          <p:cNvSpPr txBox="1">
            <a:spLocks/>
          </p:cNvSpPr>
          <p:nvPr/>
        </p:nvSpPr>
        <p:spPr>
          <a:xfrm>
            <a:off x="1285495" y="3613022"/>
            <a:ext cx="4096130" cy="17495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673C0F"/>
                </a:solidFill>
                <a:latin typeface="Arial" panose="020B0604020202020204" pitchFamily="34" charset="0"/>
                <a:cs typeface="Arial" panose="020B0604020202020204" pitchFamily="34" charset="0"/>
              </a:rPr>
              <a:t>021-59401170</a:t>
            </a:r>
          </a:p>
          <a:p>
            <a:r>
              <a:rPr lang="en-US" dirty="0">
                <a:solidFill>
                  <a:srgbClr val="673C0F"/>
                </a:solidFill>
                <a:latin typeface="Arial" panose="020B0604020202020204" pitchFamily="34" charset="0"/>
                <a:cs typeface="Arial" panose="020B0604020202020204" pitchFamily="34" charset="0"/>
              </a:rPr>
              <a:t>corsec@samcro.co.id</a:t>
            </a:r>
          </a:p>
          <a:p>
            <a:r>
              <a:rPr lang="en-US" dirty="0">
                <a:solidFill>
                  <a:srgbClr val="673C0F"/>
                </a:solidFill>
                <a:latin typeface="Arial" panose="020B0604020202020204" pitchFamily="34" charset="0"/>
                <a:cs typeface="Arial" panose="020B0604020202020204" pitchFamily="34" charset="0"/>
              </a:rPr>
              <a:t>www.samcro.co.id</a:t>
            </a:r>
          </a:p>
          <a:p>
            <a:endParaRPr lang="id-ID" dirty="0">
              <a:solidFill>
                <a:srgbClr val="673C0F"/>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9FBE02C-B98E-39FD-388E-79475D0525C4}"/>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59030">
            <a:off x="6326013" y="1323009"/>
            <a:ext cx="5223873" cy="4966504"/>
          </a:xfrm>
          <a:prstGeom prst="rect">
            <a:avLst/>
          </a:prstGeom>
        </p:spPr>
      </p:pic>
      <p:pic>
        <p:nvPicPr>
          <p:cNvPr id="6" name="Picture 5">
            <a:extLst>
              <a:ext uri="{FF2B5EF4-FFF2-40B4-BE49-F238E27FC236}">
                <a16:creationId xmlns:a16="http://schemas.microsoft.com/office/drawing/2014/main" id="{9C56F264-AC76-8393-182F-E799658CB7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951" y="770443"/>
            <a:ext cx="684272" cy="451002"/>
          </a:xfrm>
          <a:prstGeom prst="rect">
            <a:avLst/>
          </a:prstGeom>
        </p:spPr>
      </p:pic>
      <p:pic>
        <p:nvPicPr>
          <p:cNvPr id="7" name="Picture 6">
            <a:extLst>
              <a:ext uri="{FF2B5EF4-FFF2-40B4-BE49-F238E27FC236}">
                <a16:creationId xmlns:a16="http://schemas.microsoft.com/office/drawing/2014/main" id="{E7F27222-DD50-11E4-8BCA-5591D87AE1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4198" y="652921"/>
            <a:ext cx="467833" cy="764818"/>
          </a:xfrm>
          <a:prstGeom prst="rect">
            <a:avLst/>
          </a:prstGeom>
        </p:spPr>
      </p:pic>
    </p:spTree>
    <p:extLst>
      <p:ext uri="{BB962C8B-B14F-4D97-AF65-F5344CB8AC3E}">
        <p14:creationId xmlns:p14="http://schemas.microsoft.com/office/powerpoint/2010/main" val="342459752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1591</TotalTime>
  <Words>885</Words>
  <Application>Microsoft Office PowerPoint</Application>
  <PresentationFormat>Widescreen</PresentationFormat>
  <Paragraphs>61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Garamond</vt:lpstr>
      <vt:lpstr>Times New Roman</vt:lpstr>
      <vt:lpstr>Organic</vt:lpstr>
      <vt:lpstr>RAPAT UMUM PEMEGANG SAHAM LUAR BIASA PT SAMCRO HYOSUNG ADILESTARI Tbk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RAPAT UMUM PEMEGANG SAHAM TAHUNAN PT SAMCRO HYOSUNG ADILESTARI Tbk Senin, 20 Oktober 2025</dc:title>
  <dc:creator>Dwi-ACC</dc:creator>
  <cp:lastModifiedBy>Endri</cp:lastModifiedBy>
  <cp:revision>37</cp:revision>
  <dcterms:created xsi:type="dcterms:W3CDTF">2025-09-17T02:25:58Z</dcterms:created>
  <dcterms:modified xsi:type="dcterms:W3CDTF">2025-10-20T10:04:35Z</dcterms:modified>
</cp:coreProperties>
</file>