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7" r:id="rId1"/>
  </p:sldMasterIdLst>
  <p:sldIdLst>
    <p:sldId id="299" r:id="rId2"/>
    <p:sldId id="257" r:id="rId3"/>
    <p:sldId id="258" r:id="rId4"/>
    <p:sldId id="259" r:id="rId5"/>
    <p:sldId id="293" r:id="rId6"/>
    <p:sldId id="260" r:id="rId7"/>
    <p:sldId id="261" r:id="rId8"/>
    <p:sldId id="262" r:id="rId9"/>
    <p:sldId id="263" r:id="rId10"/>
    <p:sldId id="264" r:id="rId11"/>
    <p:sldId id="273" r:id="rId12"/>
    <p:sldId id="266" r:id="rId13"/>
    <p:sldId id="267" r:id="rId14"/>
    <p:sldId id="295" r:id="rId15"/>
    <p:sldId id="268" r:id="rId16"/>
    <p:sldId id="269" r:id="rId17"/>
    <p:sldId id="296" r:id="rId18"/>
    <p:sldId id="275" r:id="rId19"/>
    <p:sldId id="279" r:id="rId20"/>
    <p:sldId id="297" r:id="rId21"/>
    <p:sldId id="277" r:id="rId22"/>
    <p:sldId id="281" r:id="rId23"/>
    <p:sldId id="291" r:id="rId24"/>
    <p:sldId id="292" r:id="rId25"/>
    <p:sldId id="298" r:id="rId26"/>
    <p:sldId id="28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3108"/>
    <a:srgbClr val="673C0F"/>
    <a:srgbClr val="B2D2E5"/>
    <a:srgbClr val="AFD0E3"/>
    <a:srgbClr val="6039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7" autoAdjust="0"/>
    <p:restoredTop sz="94660"/>
  </p:normalViewPr>
  <p:slideViewPr>
    <p:cSldViewPr snapToGrid="0">
      <p:cViewPr varScale="1">
        <p:scale>
          <a:sx n="114" d="100"/>
          <a:sy n="114" d="100"/>
        </p:scale>
        <p:origin x="18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ECE378-E1B5-CE72-0BF3-B501B26FE480}"/>
              </a:ext>
            </a:extLst>
          </p:cNvPr>
          <p:cNvPicPr>
            <a:picLocks noChangeAspect="1"/>
          </p:cNvPicPr>
          <p:nvPr/>
        </p:nvPicPr>
        <p:blipFill>
          <a:blip r:embed="rId2"/>
          <a:stretch>
            <a:fillRect/>
          </a:stretch>
        </p:blipFill>
        <p:spPr>
          <a:xfrm>
            <a:off x="0" y="0"/>
            <a:ext cx="12192000" cy="6898939"/>
          </a:xfrm>
          <a:prstGeom prst="rect">
            <a:avLst/>
          </a:prstGeom>
        </p:spPr>
      </p:pic>
      <p:sp>
        <p:nvSpPr>
          <p:cNvPr id="2" name="Title 1">
            <a:extLst>
              <a:ext uri="{FF2B5EF4-FFF2-40B4-BE49-F238E27FC236}">
                <a16:creationId xmlns:a16="http://schemas.microsoft.com/office/drawing/2014/main" id="{97C828BD-9491-2A6A-53FB-426BAA56F358}"/>
              </a:ext>
            </a:extLst>
          </p:cNvPr>
          <p:cNvSpPr>
            <a:spLocks noGrp="1"/>
          </p:cNvSpPr>
          <p:nvPr>
            <p:ph type="ctrTitle"/>
          </p:nvPr>
        </p:nvSpPr>
        <p:spPr>
          <a:xfrm>
            <a:off x="518160" y="1138989"/>
            <a:ext cx="7104611"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A451131-D3BB-00DC-6A7D-62ECE351342C}"/>
              </a:ext>
            </a:extLst>
          </p:cNvPr>
          <p:cNvSpPr>
            <a:spLocks noGrp="1"/>
          </p:cNvSpPr>
          <p:nvPr>
            <p:ph type="subTitle" idx="1"/>
          </p:nvPr>
        </p:nvSpPr>
        <p:spPr>
          <a:xfrm>
            <a:off x="493222" y="3635289"/>
            <a:ext cx="7154487"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C7482CC4-8BBB-21BF-847D-75E92DF08D04}"/>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5" name="Footer Placeholder 4">
            <a:extLst>
              <a:ext uri="{FF2B5EF4-FFF2-40B4-BE49-F238E27FC236}">
                <a16:creationId xmlns:a16="http://schemas.microsoft.com/office/drawing/2014/main" id="{97A8AC5A-100E-2778-DCA1-DDB5B610B8F2}"/>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85085C7-8FCF-983D-1969-014FDCE3FC34}"/>
              </a:ext>
            </a:extLst>
          </p:cNvPr>
          <p:cNvSpPr>
            <a:spLocks noGrp="1"/>
          </p:cNvSpPr>
          <p:nvPr>
            <p:ph type="sldNum" sz="quarter" idx="12"/>
          </p:nvPr>
        </p:nvSpPr>
        <p:spPr/>
        <p:txBody>
          <a:bodyPr/>
          <a:lstStyle/>
          <a:p>
            <a:fld id="{F2CCE3C5-246B-474F-BCE2-E6B9D1950280}" type="slidenum">
              <a:rPr lang="id-ID" smtClean="0"/>
              <a:t>‹#›</a:t>
            </a:fld>
            <a:endParaRPr lang="id-ID"/>
          </a:p>
        </p:txBody>
      </p:sp>
      <p:pic>
        <p:nvPicPr>
          <p:cNvPr id="9" name="Picture 8">
            <a:extLst>
              <a:ext uri="{FF2B5EF4-FFF2-40B4-BE49-F238E27FC236}">
                <a16:creationId xmlns:a16="http://schemas.microsoft.com/office/drawing/2014/main" id="{CC1AD784-7B9D-B651-BC9E-7D8FCF3952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3644" y="119810"/>
            <a:ext cx="914942" cy="593557"/>
          </a:xfrm>
          <a:prstGeom prst="rect">
            <a:avLst/>
          </a:prstGeom>
        </p:spPr>
      </p:pic>
    </p:spTree>
    <p:extLst>
      <p:ext uri="{BB962C8B-B14F-4D97-AF65-F5344CB8AC3E}">
        <p14:creationId xmlns:p14="http://schemas.microsoft.com/office/powerpoint/2010/main" val="1643447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84CAAF-7626-F68E-CA4C-C95C6FCCB001}"/>
              </a:ext>
            </a:extLst>
          </p:cNvPr>
          <p:cNvPicPr>
            <a:picLocks noChangeAspect="1"/>
          </p:cNvPicPr>
          <p:nvPr/>
        </p:nvPicPr>
        <p:blipFill>
          <a:blip r:embed="rId2"/>
          <a:stretch>
            <a:fillRect/>
          </a:stretch>
        </p:blipFill>
        <p:spPr>
          <a:xfrm>
            <a:off x="0" y="0"/>
            <a:ext cx="12236615" cy="6858000"/>
          </a:xfrm>
          <a:prstGeom prst="rect">
            <a:avLst/>
          </a:prstGeom>
        </p:spPr>
      </p:pic>
      <p:sp>
        <p:nvSpPr>
          <p:cNvPr id="2" name="Title 1">
            <a:extLst>
              <a:ext uri="{FF2B5EF4-FFF2-40B4-BE49-F238E27FC236}">
                <a16:creationId xmlns:a16="http://schemas.microsoft.com/office/drawing/2014/main" id="{49D28D3C-C5E3-CA51-507D-72AA3A643E7D}"/>
              </a:ext>
            </a:extLst>
          </p:cNvPr>
          <p:cNvSpPr>
            <a:spLocks noGrp="1"/>
          </p:cNvSpPr>
          <p:nvPr>
            <p:ph type="title"/>
          </p:nvPr>
        </p:nvSpPr>
        <p:spPr>
          <a:xfrm>
            <a:off x="838199" y="1537856"/>
            <a:ext cx="2860964" cy="4663440"/>
          </a:xfr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9E79D8BA-3CAA-7665-F3A5-14B7ED6992D9}"/>
              </a:ext>
            </a:extLst>
          </p:cNvPr>
          <p:cNvSpPr>
            <a:spLocks noGrp="1"/>
          </p:cNvSpPr>
          <p:nvPr>
            <p:ph idx="1"/>
          </p:nvPr>
        </p:nvSpPr>
        <p:spPr>
          <a:xfrm>
            <a:off x="3798916" y="1529542"/>
            <a:ext cx="7554883" cy="4647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dirty="0"/>
          </a:p>
        </p:txBody>
      </p:sp>
      <p:sp>
        <p:nvSpPr>
          <p:cNvPr id="4" name="Date Placeholder 3">
            <a:extLst>
              <a:ext uri="{FF2B5EF4-FFF2-40B4-BE49-F238E27FC236}">
                <a16:creationId xmlns:a16="http://schemas.microsoft.com/office/drawing/2014/main" id="{BD9DCFC5-1CDE-AAA5-EACC-B35912CB98E0}"/>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5" name="Footer Placeholder 4">
            <a:extLst>
              <a:ext uri="{FF2B5EF4-FFF2-40B4-BE49-F238E27FC236}">
                <a16:creationId xmlns:a16="http://schemas.microsoft.com/office/drawing/2014/main" id="{C955A107-4D63-7F59-785F-A4B50933E002}"/>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A9CA93E-0E90-DB22-1252-02FF69566AF1}"/>
              </a:ext>
            </a:extLst>
          </p:cNvPr>
          <p:cNvSpPr>
            <a:spLocks noGrp="1"/>
          </p:cNvSpPr>
          <p:nvPr>
            <p:ph type="sldNum" sz="quarter" idx="12"/>
          </p:nvPr>
        </p:nvSpPr>
        <p:spPr/>
        <p:txBody>
          <a:bodyPr/>
          <a:lstStyle/>
          <a:p>
            <a:fld id="{F2CCE3C5-246B-474F-BCE2-E6B9D1950280}" type="slidenum">
              <a:rPr lang="id-ID" smtClean="0"/>
              <a:t>‹#›</a:t>
            </a:fld>
            <a:endParaRPr lang="id-ID"/>
          </a:p>
        </p:txBody>
      </p:sp>
      <p:pic>
        <p:nvPicPr>
          <p:cNvPr id="9" name="Picture 8">
            <a:extLst>
              <a:ext uri="{FF2B5EF4-FFF2-40B4-BE49-F238E27FC236}">
                <a16:creationId xmlns:a16="http://schemas.microsoft.com/office/drawing/2014/main" id="{BACBB434-4492-E5BE-DB17-7FA90FF9DB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0" y="136435"/>
            <a:ext cx="914942" cy="593557"/>
          </a:xfrm>
          <a:prstGeom prst="rect">
            <a:avLst/>
          </a:prstGeom>
        </p:spPr>
      </p:pic>
    </p:spTree>
    <p:extLst>
      <p:ext uri="{BB962C8B-B14F-4D97-AF65-F5344CB8AC3E}">
        <p14:creationId xmlns:p14="http://schemas.microsoft.com/office/powerpoint/2010/main" val="2180077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A9E4DA-C086-85C1-FCA2-63CBBED58EDB}"/>
              </a:ext>
            </a:extLst>
          </p:cNvPr>
          <p:cNvPicPr>
            <a:picLocks noChangeAspect="1"/>
          </p:cNvPicPr>
          <p:nvPr/>
        </p:nvPicPr>
        <p:blipFill>
          <a:blip r:embed="rId2"/>
          <a:stretch>
            <a:fillRect/>
          </a:stretch>
        </p:blipFill>
        <p:spPr>
          <a:xfrm>
            <a:off x="0" y="-1"/>
            <a:ext cx="12192000" cy="6838901"/>
          </a:xfrm>
          <a:prstGeom prst="rect">
            <a:avLst/>
          </a:prstGeom>
        </p:spPr>
      </p:pic>
      <p:sp>
        <p:nvSpPr>
          <p:cNvPr id="2" name="Title 1">
            <a:extLst>
              <a:ext uri="{FF2B5EF4-FFF2-40B4-BE49-F238E27FC236}">
                <a16:creationId xmlns:a16="http://schemas.microsoft.com/office/drawing/2014/main" id="{43DB9BB1-BC3E-4F4D-7779-70D6A81B043D}"/>
              </a:ext>
            </a:extLst>
          </p:cNvPr>
          <p:cNvSpPr>
            <a:spLocks noGrp="1"/>
          </p:cNvSpPr>
          <p:nvPr>
            <p:ph type="title"/>
          </p:nvPr>
        </p:nvSpPr>
        <p:spPr>
          <a:xfrm>
            <a:off x="3956859" y="1975745"/>
            <a:ext cx="804672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CDA6EE56-32DC-B97B-B59C-9BDCCD8509E6}"/>
              </a:ext>
            </a:extLst>
          </p:cNvPr>
          <p:cNvSpPr>
            <a:spLocks noGrp="1"/>
          </p:cNvSpPr>
          <p:nvPr>
            <p:ph type="body" idx="1"/>
          </p:nvPr>
        </p:nvSpPr>
        <p:spPr>
          <a:xfrm>
            <a:off x="1404851" y="2619348"/>
            <a:ext cx="169579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8477E4-2F37-682C-732A-2F825C09DB25}"/>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5" name="Footer Placeholder 4">
            <a:extLst>
              <a:ext uri="{FF2B5EF4-FFF2-40B4-BE49-F238E27FC236}">
                <a16:creationId xmlns:a16="http://schemas.microsoft.com/office/drawing/2014/main" id="{23E8B7A4-B9A1-EC45-C8DD-8B120565008D}"/>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106C9B99-A53B-8189-4C65-D694715986BA}"/>
              </a:ext>
            </a:extLst>
          </p:cNvPr>
          <p:cNvSpPr>
            <a:spLocks noGrp="1"/>
          </p:cNvSpPr>
          <p:nvPr>
            <p:ph type="sldNum" sz="quarter" idx="12"/>
          </p:nvPr>
        </p:nvSpPr>
        <p:spPr/>
        <p:txBody>
          <a:bodyPr/>
          <a:lstStyle/>
          <a:p>
            <a:fld id="{F2CCE3C5-246B-474F-BCE2-E6B9D1950280}" type="slidenum">
              <a:rPr lang="id-ID" smtClean="0"/>
              <a:t>‹#›</a:t>
            </a:fld>
            <a:endParaRPr lang="id-ID"/>
          </a:p>
        </p:txBody>
      </p:sp>
      <p:pic>
        <p:nvPicPr>
          <p:cNvPr id="9" name="Picture 8">
            <a:extLst>
              <a:ext uri="{FF2B5EF4-FFF2-40B4-BE49-F238E27FC236}">
                <a16:creationId xmlns:a16="http://schemas.microsoft.com/office/drawing/2014/main" id="{774C5DFC-A7B1-B0DF-BA07-DB44D79BD9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54040" y="95250"/>
            <a:ext cx="914942" cy="593557"/>
          </a:xfrm>
          <a:prstGeom prst="rect">
            <a:avLst/>
          </a:prstGeom>
        </p:spPr>
      </p:pic>
    </p:spTree>
    <p:extLst>
      <p:ext uri="{BB962C8B-B14F-4D97-AF65-F5344CB8AC3E}">
        <p14:creationId xmlns:p14="http://schemas.microsoft.com/office/powerpoint/2010/main" val="2658067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DBCBAB2-095B-D2D7-2EA2-A5FC3912A2F9}"/>
              </a:ext>
            </a:extLst>
          </p:cNvPr>
          <p:cNvPicPr>
            <a:picLocks noChangeAspect="1"/>
          </p:cNvPicPr>
          <p:nvPr/>
        </p:nvPicPr>
        <p:blipFill>
          <a:blip r:embed="rId2"/>
          <a:stretch>
            <a:fillRect/>
          </a:stretch>
        </p:blipFill>
        <p:spPr>
          <a:xfrm>
            <a:off x="0" y="4280"/>
            <a:ext cx="12199620" cy="6853719"/>
          </a:xfrm>
          <a:prstGeom prst="rect">
            <a:avLst/>
          </a:prstGeom>
        </p:spPr>
      </p:pic>
      <p:sp>
        <p:nvSpPr>
          <p:cNvPr id="2" name="Title 1">
            <a:extLst>
              <a:ext uri="{FF2B5EF4-FFF2-40B4-BE49-F238E27FC236}">
                <a16:creationId xmlns:a16="http://schemas.microsoft.com/office/drawing/2014/main" id="{4E643D72-97E1-5C96-005C-12D4351583D7}"/>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EE749F8-5109-5C7A-64FE-C1A5BE2051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0C1930C1-8518-35C2-9354-7C792C909B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AF8CB7B0-9C73-BCC5-780B-D18219C267A8}"/>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6" name="Footer Placeholder 5">
            <a:extLst>
              <a:ext uri="{FF2B5EF4-FFF2-40B4-BE49-F238E27FC236}">
                <a16:creationId xmlns:a16="http://schemas.microsoft.com/office/drawing/2014/main" id="{581B4D50-2B82-10E7-1C7A-2FB66004922C}"/>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9A8F52EE-A29D-9429-FAE1-C43AE6226D17}"/>
              </a:ext>
            </a:extLst>
          </p:cNvPr>
          <p:cNvSpPr>
            <a:spLocks noGrp="1"/>
          </p:cNvSpPr>
          <p:nvPr>
            <p:ph type="sldNum" sz="quarter" idx="12"/>
          </p:nvPr>
        </p:nvSpPr>
        <p:spPr/>
        <p:txBody>
          <a:bodyPr/>
          <a:lstStyle/>
          <a:p>
            <a:fld id="{F2CCE3C5-246B-474F-BCE2-E6B9D1950280}" type="slidenum">
              <a:rPr lang="id-ID" smtClean="0"/>
              <a:t>‹#›</a:t>
            </a:fld>
            <a:endParaRPr lang="id-ID"/>
          </a:p>
        </p:txBody>
      </p:sp>
      <p:pic>
        <p:nvPicPr>
          <p:cNvPr id="10" name="Picture 9">
            <a:extLst>
              <a:ext uri="{FF2B5EF4-FFF2-40B4-BE49-F238E27FC236}">
                <a16:creationId xmlns:a16="http://schemas.microsoft.com/office/drawing/2014/main" id="{450E947A-43A1-AFBC-3E8C-5898362DEA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39666" y="84342"/>
            <a:ext cx="914942" cy="593557"/>
          </a:xfrm>
          <a:prstGeom prst="rect">
            <a:avLst/>
          </a:prstGeom>
        </p:spPr>
      </p:pic>
    </p:spTree>
    <p:extLst>
      <p:ext uri="{BB962C8B-B14F-4D97-AF65-F5344CB8AC3E}">
        <p14:creationId xmlns:p14="http://schemas.microsoft.com/office/powerpoint/2010/main" val="1749550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62EC734-48BA-E8F7-7DB8-4BB848CD0D7C}"/>
              </a:ext>
            </a:extLst>
          </p:cNvPr>
          <p:cNvPicPr>
            <a:picLocks noChangeAspect="1"/>
          </p:cNvPicPr>
          <p:nvPr/>
        </p:nvPicPr>
        <p:blipFill>
          <a:blip r:embed="rId2"/>
          <a:stretch>
            <a:fillRect/>
          </a:stretch>
        </p:blipFill>
        <p:spPr>
          <a:xfrm>
            <a:off x="0" y="0"/>
            <a:ext cx="12192000" cy="6834269"/>
          </a:xfrm>
          <a:prstGeom prst="rect">
            <a:avLst/>
          </a:prstGeom>
        </p:spPr>
      </p:pic>
      <p:sp>
        <p:nvSpPr>
          <p:cNvPr id="2" name="Title 1">
            <a:extLst>
              <a:ext uri="{FF2B5EF4-FFF2-40B4-BE49-F238E27FC236}">
                <a16:creationId xmlns:a16="http://schemas.microsoft.com/office/drawing/2014/main" id="{4E643D72-97E1-5C96-005C-12D4351583D7}"/>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EE749F8-5109-5C7A-64FE-C1A5BE2051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0C1930C1-8518-35C2-9354-7C792C909BB5}"/>
              </a:ext>
            </a:extLst>
          </p:cNvPr>
          <p:cNvSpPr>
            <a:spLocks noGrp="1"/>
          </p:cNvSpPr>
          <p:nvPr>
            <p:ph sz="half" idx="2"/>
          </p:nvPr>
        </p:nvSpPr>
        <p:spPr>
          <a:xfrm>
            <a:off x="6172200" y="1825625"/>
            <a:ext cx="5181600" cy="4351338"/>
          </a:xfrm>
          <a:prstGeom prst="ellipse">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AF8CB7B0-9C73-BCC5-780B-D18219C267A8}"/>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6" name="Footer Placeholder 5">
            <a:extLst>
              <a:ext uri="{FF2B5EF4-FFF2-40B4-BE49-F238E27FC236}">
                <a16:creationId xmlns:a16="http://schemas.microsoft.com/office/drawing/2014/main" id="{581B4D50-2B82-10E7-1C7A-2FB66004922C}"/>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9A8F52EE-A29D-9429-FAE1-C43AE6226D17}"/>
              </a:ext>
            </a:extLst>
          </p:cNvPr>
          <p:cNvSpPr>
            <a:spLocks noGrp="1"/>
          </p:cNvSpPr>
          <p:nvPr>
            <p:ph type="sldNum" sz="quarter" idx="12"/>
          </p:nvPr>
        </p:nvSpPr>
        <p:spPr/>
        <p:txBody>
          <a:bodyPr/>
          <a:lstStyle/>
          <a:p>
            <a:fld id="{F2CCE3C5-246B-474F-BCE2-E6B9D1950280}" type="slidenum">
              <a:rPr lang="id-ID" smtClean="0"/>
              <a:t>‹#›</a:t>
            </a:fld>
            <a:endParaRPr lang="id-ID"/>
          </a:p>
        </p:txBody>
      </p:sp>
      <p:pic>
        <p:nvPicPr>
          <p:cNvPr id="10" name="Picture 9">
            <a:extLst>
              <a:ext uri="{FF2B5EF4-FFF2-40B4-BE49-F238E27FC236}">
                <a16:creationId xmlns:a16="http://schemas.microsoft.com/office/drawing/2014/main" id="{450E947A-43A1-AFBC-3E8C-5898362DEA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56465" y="98508"/>
            <a:ext cx="914942" cy="593557"/>
          </a:xfrm>
          <a:prstGeom prst="rect">
            <a:avLst/>
          </a:prstGeom>
        </p:spPr>
      </p:pic>
    </p:spTree>
    <p:extLst>
      <p:ext uri="{BB962C8B-B14F-4D97-AF65-F5344CB8AC3E}">
        <p14:creationId xmlns:p14="http://schemas.microsoft.com/office/powerpoint/2010/main" val="3304049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4615BE4-5AD0-310B-6BE3-AB5F35493C73}"/>
              </a:ext>
            </a:extLst>
          </p:cNvPr>
          <p:cNvPicPr>
            <a:picLocks noChangeAspect="1"/>
          </p:cNvPicPr>
          <p:nvPr/>
        </p:nvPicPr>
        <p:blipFill>
          <a:blip r:embed="rId2"/>
          <a:stretch>
            <a:fillRect/>
          </a:stretch>
        </p:blipFill>
        <p:spPr>
          <a:xfrm>
            <a:off x="0" y="0"/>
            <a:ext cx="12192000" cy="6834269"/>
          </a:xfrm>
          <a:prstGeom prst="rect">
            <a:avLst/>
          </a:prstGeom>
        </p:spPr>
      </p:pic>
      <p:pic>
        <p:nvPicPr>
          <p:cNvPr id="11" name="Picture 10">
            <a:extLst>
              <a:ext uri="{FF2B5EF4-FFF2-40B4-BE49-F238E27FC236}">
                <a16:creationId xmlns:a16="http://schemas.microsoft.com/office/drawing/2014/main" id="{742E5E39-D8B6-F1EE-9F35-A6600E2552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6940" y="88983"/>
            <a:ext cx="914942" cy="593557"/>
          </a:xfrm>
          <a:prstGeom prst="rect">
            <a:avLst/>
          </a:prstGeom>
        </p:spPr>
      </p:pic>
      <p:sp>
        <p:nvSpPr>
          <p:cNvPr id="2" name="Title 1">
            <a:extLst>
              <a:ext uri="{FF2B5EF4-FFF2-40B4-BE49-F238E27FC236}">
                <a16:creationId xmlns:a16="http://schemas.microsoft.com/office/drawing/2014/main" id="{474C9C4E-AE2C-5F38-3666-144678F00595}"/>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ED42B679-96DE-B545-9D69-2100200E93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E0EB81-258D-B265-8D9A-D3BCA79462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8CC2DE95-C8CA-2F36-F89D-9EDF31869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51F99B-A088-EA43-A5F8-62BC5A20DD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B98AA931-1D84-76C3-AD19-B63A6155A906}"/>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8" name="Footer Placeholder 7">
            <a:extLst>
              <a:ext uri="{FF2B5EF4-FFF2-40B4-BE49-F238E27FC236}">
                <a16:creationId xmlns:a16="http://schemas.microsoft.com/office/drawing/2014/main" id="{DC4DD886-9CDF-AAFF-3D57-5B6DBFB7C8B2}"/>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E656A7E3-8AF5-3F87-0857-3FBC09672299}"/>
              </a:ext>
            </a:extLst>
          </p:cNvPr>
          <p:cNvSpPr>
            <a:spLocks noGrp="1"/>
          </p:cNvSpPr>
          <p:nvPr>
            <p:ph type="sldNum" sz="quarter" idx="12"/>
          </p:nvPr>
        </p:nvSpPr>
        <p:spPr/>
        <p:txBody>
          <a:bodyPr/>
          <a:lstStyle/>
          <a:p>
            <a:fld id="{F2CCE3C5-246B-474F-BCE2-E6B9D1950280}" type="slidenum">
              <a:rPr lang="id-ID" smtClean="0"/>
              <a:t>‹#›</a:t>
            </a:fld>
            <a:endParaRPr lang="id-ID"/>
          </a:p>
        </p:txBody>
      </p:sp>
    </p:spTree>
    <p:extLst>
      <p:ext uri="{BB962C8B-B14F-4D97-AF65-F5344CB8AC3E}">
        <p14:creationId xmlns:p14="http://schemas.microsoft.com/office/powerpoint/2010/main" val="3938242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A5C16EF-AD9E-5F18-CD73-FD7C0F631131}"/>
              </a:ext>
            </a:extLst>
          </p:cNvPr>
          <p:cNvPicPr>
            <a:picLocks noChangeAspect="1"/>
          </p:cNvPicPr>
          <p:nvPr/>
        </p:nvPicPr>
        <p:blipFill>
          <a:blip r:embed="rId2"/>
          <a:stretch>
            <a:fillRect/>
          </a:stretch>
        </p:blipFill>
        <p:spPr>
          <a:xfrm>
            <a:off x="0" y="11225"/>
            <a:ext cx="12192000" cy="6835549"/>
          </a:xfrm>
          <a:prstGeom prst="rect">
            <a:avLst/>
          </a:prstGeom>
        </p:spPr>
      </p:pic>
      <p:sp>
        <p:nvSpPr>
          <p:cNvPr id="2" name="Title 1">
            <a:extLst>
              <a:ext uri="{FF2B5EF4-FFF2-40B4-BE49-F238E27FC236}">
                <a16:creationId xmlns:a16="http://schemas.microsoft.com/office/drawing/2014/main" id="{43DB9BB1-BC3E-4F4D-7779-70D6A81B043D}"/>
              </a:ext>
            </a:extLst>
          </p:cNvPr>
          <p:cNvSpPr>
            <a:spLocks noGrp="1"/>
          </p:cNvSpPr>
          <p:nvPr>
            <p:ph type="title"/>
          </p:nvPr>
        </p:nvSpPr>
        <p:spPr>
          <a:xfrm>
            <a:off x="274321" y="2125374"/>
            <a:ext cx="5611090" cy="2852737"/>
          </a:xfrm>
        </p:spPr>
        <p:txBody>
          <a:bodyPr anchor="b"/>
          <a:lstStyle>
            <a:lvl1pPr>
              <a:defRPr sz="6000"/>
            </a:lvl1pPr>
          </a:lstStyle>
          <a:p>
            <a:r>
              <a:rPr lang="en-US"/>
              <a:t>Click to edit Master title style</a:t>
            </a:r>
            <a:endParaRPr lang="en-ID"/>
          </a:p>
        </p:txBody>
      </p:sp>
      <p:sp>
        <p:nvSpPr>
          <p:cNvPr id="4" name="Date Placeholder 3">
            <a:extLst>
              <a:ext uri="{FF2B5EF4-FFF2-40B4-BE49-F238E27FC236}">
                <a16:creationId xmlns:a16="http://schemas.microsoft.com/office/drawing/2014/main" id="{7F8477E4-2F37-682C-732A-2F825C09DB25}"/>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5" name="Footer Placeholder 4">
            <a:extLst>
              <a:ext uri="{FF2B5EF4-FFF2-40B4-BE49-F238E27FC236}">
                <a16:creationId xmlns:a16="http://schemas.microsoft.com/office/drawing/2014/main" id="{23E8B7A4-B9A1-EC45-C8DD-8B120565008D}"/>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106C9B99-A53B-8189-4C65-D694715986BA}"/>
              </a:ext>
            </a:extLst>
          </p:cNvPr>
          <p:cNvSpPr>
            <a:spLocks noGrp="1"/>
          </p:cNvSpPr>
          <p:nvPr>
            <p:ph type="sldNum" sz="quarter" idx="12"/>
          </p:nvPr>
        </p:nvSpPr>
        <p:spPr/>
        <p:txBody>
          <a:bodyPr/>
          <a:lstStyle/>
          <a:p>
            <a:fld id="{F2CCE3C5-246B-474F-BCE2-E6B9D1950280}" type="slidenum">
              <a:rPr lang="id-ID" smtClean="0"/>
              <a:t>‹#›</a:t>
            </a:fld>
            <a:endParaRPr lang="id-ID"/>
          </a:p>
        </p:txBody>
      </p:sp>
      <p:pic>
        <p:nvPicPr>
          <p:cNvPr id="9" name="Picture 8">
            <a:extLst>
              <a:ext uri="{FF2B5EF4-FFF2-40B4-BE49-F238E27FC236}">
                <a16:creationId xmlns:a16="http://schemas.microsoft.com/office/drawing/2014/main" id="{774C5DFC-A7B1-B0DF-BA07-DB44D79BD9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5717" y="435693"/>
            <a:ext cx="914942" cy="593557"/>
          </a:xfrm>
          <a:prstGeom prst="rect">
            <a:avLst/>
          </a:prstGeom>
        </p:spPr>
      </p:pic>
    </p:spTree>
    <p:extLst>
      <p:ext uri="{BB962C8B-B14F-4D97-AF65-F5344CB8AC3E}">
        <p14:creationId xmlns:p14="http://schemas.microsoft.com/office/powerpoint/2010/main" val="4055480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2C7770F-FD3A-E59B-F55B-19701DE54012}"/>
              </a:ext>
            </a:extLst>
          </p:cNvPr>
          <p:cNvPicPr>
            <a:picLocks noChangeAspect="1"/>
          </p:cNvPicPr>
          <p:nvPr/>
        </p:nvPicPr>
        <p:blipFill>
          <a:blip r:embed="rId2"/>
          <a:stretch>
            <a:fillRect/>
          </a:stretch>
        </p:blipFill>
        <p:spPr>
          <a:xfrm>
            <a:off x="0" y="0"/>
            <a:ext cx="12192000" cy="6898939"/>
          </a:xfrm>
          <a:prstGeom prst="rect">
            <a:avLst/>
          </a:prstGeom>
        </p:spPr>
      </p:pic>
      <p:sp>
        <p:nvSpPr>
          <p:cNvPr id="2" name="Title 1">
            <a:extLst>
              <a:ext uri="{FF2B5EF4-FFF2-40B4-BE49-F238E27FC236}">
                <a16:creationId xmlns:a16="http://schemas.microsoft.com/office/drawing/2014/main" id="{6044F00B-9C8D-7946-46FD-27699E632E63}"/>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099B6605-A07B-8532-E8EA-0A3DE787650A}"/>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4" name="Footer Placeholder 3">
            <a:extLst>
              <a:ext uri="{FF2B5EF4-FFF2-40B4-BE49-F238E27FC236}">
                <a16:creationId xmlns:a16="http://schemas.microsoft.com/office/drawing/2014/main" id="{1AB52BFC-2AC0-187C-7B9C-0469109753C8}"/>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879E1488-0649-47EE-E562-84440557EF71}"/>
              </a:ext>
            </a:extLst>
          </p:cNvPr>
          <p:cNvSpPr>
            <a:spLocks noGrp="1"/>
          </p:cNvSpPr>
          <p:nvPr>
            <p:ph type="sldNum" sz="quarter" idx="12"/>
          </p:nvPr>
        </p:nvSpPr>
        <p:spPr/>
        <p:txBody>
          <a:bodyPr/>
          <a:lstStyle/>
          <a:p>
            <a:fld id="{F2CCE3C5-246B-474F-BCE2-E6B9D1950280}" type="slidenum">
              <a:rPr lang="id-ID" smtClean="0"/>
              <a:t>‹#›</a:t>
            </a:fld>
            <a:endParaRPr lang="id-ID"/>
          </a:p>
        </p:txBody>
      </p:sp>
      <p:pic>
        <p:nvPicPr>
          <p:cNvPr id="8" name="Picture 7">
            <a:extLst>
              <a:ext uri="{FF2B5EF4-FFF2-40B4-BE49-F238E27FC236}">
                <a16:creationId xmlns:a16="http://schemas.microsoft.com/office/drawing/2014/main" id="{AE37680F-CB86-44F5-AC12-B3F82AB604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6940" y="79458"/>
            <a:ext cx="914942" cy="593557"/>
          </a:xfrm>
          <a:prstGeom prst="rect">
            <a:avLst/>
          </a:prstGeom>
        </p:spPr>
      </p:pic>
    </p:spTree>
    <p:extLst>
      <p:ext uri="{BB962C8B-B14F-4D97-AF65-F5344CB8AC3E}">
        <p14:creationId xmlns:p14="http://schemas.microsoft.com/office/powerpoint/2010/main" val="3317969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CDAC5C-8BEB-A5F0-7788-82FE602A8CE8}"/>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3" name="Footer Placeholder 2">
            <a:extLst>
              <a:ext uri="{FF2B5EF4-FFF2-40B4-BE49-F238E27FC236}">
                <a16:creationId xmlns:a16="http://schemas.microsoft.com/office/drawing/2014/main" id="{E92827D9-A858-FDB9-C3CF-CD75E49B1D7E}"/>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26DA496D-5576-5DAD-15C4-29E8472F2327}"/>
              </a:ext>
            </a:extLst>
          </p:cNvPr>
          <p:cNvSpPr>
            <a:spLocks noGrp="1"/>
          </p:cNvSpPr>
          <p:nvPr>
            <p:ph type="sldNum" sz="quarter" idx="12"/>
          </p:nvPr>
        </p:nvSpPr>
        <p:spPr/>
        <p:txBody>
          <a:bodyPr/>
          <a:lstStyle/>
          <a:p>
            <a:fld id="{F2CCE3C5-246B-474F-BCE2-E6B9D1950280}" type="slidenum">
              <a:rPr lang="id-ID" smtClean="0"/>
              <a:t>‹#›</a:t>
            </a:fld>
            <a:endParaRPr lang="id-ID"/>
          </a:p>
        </p:txBody>
      </p:sp>
    </p:spTree>
    <p:extLst>
      <p:ext uri="{BB962C8B-B14F-4D97-AF65-F5344CB8AC3E}">
        <p14:creationId xmlns:p14="http://schemas.microsoft.com/office/powerpoint/2010/main" val="251090498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FF029-9389-B665-C74E-43D5522C09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DFF48300-47FD-8D2E-9506-3C7A13A920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41A3541E-C37B-1BB9-6BC3-C5EC13638D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3F6585-7BE1-B057-250F-B97E15E9BBD6}"/>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6" name="Footer Placeholder 5">
            <a:extLst>
              <a:ext uri="{FF2B5EF4-FFF2-40B4-BE49-F238E27FC236}">
                <a16:creationId xmlns:a16="http://schemas.microsoft.com/office/drawing/2014/main" id="{8ACAF657-EFB4-1F99-1024-70DB447093CB}"/>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AD1A51C4-590E-0715-1297-2B284DC867D7}"/>
              </a:ext>
            </a:extLst>
          </p:cNvPr>
          <p:cNvSpPr>
            <a:spLocks noGrp="1"/>
          </p:cNvSpPr>
          <p:nvPr>
            <p:ph type="sldNum" sz="quarter" idx="12"/>
          </p:nvPr>
        </p:nvSpPr>
        <p:spPr/>
        <p:txBody>
          <a:bodyPr/>
          <a:lstStyle/>
          <a:p>
            <a:fld id="{F2CCE3C5-246B-474F-BCE2-E6B9D1950280}" type="slidenum">
              <a:rPr lang="id-ID" smtClean="0"/>
              <a:t>‹#›</a:t>
            </a:fld>
            <a:endParaRPr lang="id-ID"/>
          </a:p>
        </p:txBody>
      </p:sp>
    </p:spTree>
    <p:extLst>
      <p:ext uri="{BB962C8B-B14F-4D97-AF65-F5344CB8AC3E}">
        <p14:creationId xmlns:p14="http://schemas.microsoft.com/office/powerpoint/2010/main" val="3004368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F10BF-FAF0-5B91-C152-576E548708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A4372083-A529-E261-51B7-971815CCE2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D"/>
          </a:p>
        </p:txBody>
      </p:sp>
      <p:sp>
        <p:nvSpPr>
          <p:cNvPr id="4" name="Text Placeholder 3">
            <a:extLst>
              <a:ext uri="{FF2B5EF4-FFF2-40B4-BE49-F238E27FC236}">
                <a16:creationId xmlns:a16="http://schemas.microsoft.com/office/drawing/2014/main" id="{C1556F80-0843-5604-86CE-8A931EE189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EBA2DD-1970-AF4C-99EE-48DFAF0E24C5}"/>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6" name="Footer Placeholder 5">
            <a:extLst>
              <a:ext uri="{FF2B5EF4-FFF2-40B4-BE49-F238E27FC236}">
                <a16:creationId xmlns:a16="http://schemas.microsoft.com/office/drawing/2014/main" id="{75A40DD5-55F2-C2EB-D660-836CE899F135}"/>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536A30BA-4C6B-D1D0-6661-49D076A4D534}"/>
              </a:ext>
            </a:extLst>
          </p:cNvPr>
          <p:cNvSpPr>
            <a:spLocks noGrp="1"/>
          </p:cNvSpPr>
          <p:nvPr>
            <p:ph type="sldNum" sz="quarter" idx="12"/>
          </p:nvPr>
        </p:nvSpPr>
        <p:spPr/>
        <p:txBody>
          <a:bodyPr/>
          <a:lstStyle/>
          <a:p>
            <a:fld id="{F2CCE3C5-246B-474F-BCE2-E6B9D1950280}" type="slidenum">
              <a:rPr lang="id-ID" smtClean="0"/>
              <a:t>‹#›</a:t>
            </a:fld>
            <a:endParaRPr lang="id-ID"/>
          </a:p>
        </p:txBody>
      </p:sp>
    </p:spTree>
    <p:extLst>
      <p:ext uri="{BB962C8B-B14F-4D97-AF65-F5344CB8AC3E}">
        <p14:creationId xmlns:p14="http://schemas.microsoft.com/office/powerpoint/2010/main" val="655605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AADE9-A618-DAC2-9FC3-9A8D4F27994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62473E78-511E-F214-0866-F10CD92ADB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FAF3B1A-5359-37EA-A0C0-3499504E5AFD}"/>
              </a:ext>
            </a:extLst>
          </p:cNvPr>
          <p:cNvSpPr>
            <a:spLocks noGrp="1"/>
          </p:cNvSpPr>
          <p:nvPr>
            <p:ph type="dt" sz="half" idx="10"/>
          </p:nvPr>
        </p:nvSpPr>
        <p:spPr/>
        <p:txBody>
          <a:bodyPr/>
          <a:lstStyle/>
          <a:p>
            <a:fld id="{BA385E04-368E-4365-A5C4-9FDB5DA8D1CE}" type="datetimeFigureOut">
              <a:rPr lang="en-ID" smtClean="0"/>
              <a:t>19/06/2026</a:t>
            </a:fld>
            <a:endParaRPr lang="en-ID"/>
          </a:p>
        </p:txBody>
      </p:sp>
      <p:sp>
        <p:nvSpPr>
          <p:cNvPr id="5" name="Footer Placeholder 4">
            <a:extLst>
              <a:ext uri="{FF2B5EF4-FFF2-40B4-BE49-F238E27FC236}">
                <a16:creationId xmlns:a16="http://schemas.microsoft.com/office/drawing/2014/main" id="{358811C2-985E-E36D-AE13-0D5A24D33C64}"/>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5AEBE58-0D47-0FB7-1FEF-CF151F1967E8}"/>
              </a:ext>
            </a:extLst>
          </p:cNvPr>
          <p:cNvSpPr>
            <a:spLocks noGrp="1"/>
          </p:cNvSpPr>
          <p:nvPr>
            <p:ph type="sldNum" sz="quarter" idx="12"/>
          </p:nvPr>
        </p:nvSpPr>
        <p:spPr/>
        <p:txBody>
          <a:bodyPr/>
          <a:lstStyle/>
          <a:p>
            <a:fld id="{6FD4FD0B-8400-48E7-994B-14AB14B7F015}" type="slidenum">
              <a:rPr lang="en-ID" smtClean="0"/>
              <a:t>‹#›</a:t>
            </a:fld>
            <a:endParaRPr lang="en-ID"/>
          </a:p>
        </p:txBody>
      </p:sp>
    </p:spTree>
    <p:extLst>
      <p:ext uri="{BB962C8B-B14F-4D97-AF65-F5344CB8AC3E}">
        <p14:creationId xmlns:p14="http://schemas.microsoft.com/office/powerpoint/2010/main" val="404385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9482D5-3198-F82C-B81E-F8A72094157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8F426891-12EF-16DF-F75C-425403933C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A4D68FCC-23F7-1B64-2647-311C54D5C53D}"/>
              </a:ext>
            </a:extLst>
          </p:cNvPr>
          <p:cNvSpPr>
            <a:spLocks noGrp="1"/>
          </p:cNvSpPr>
          <p:nvPr>
            <p:ph type="dt" sz="half" idx="10"/>
          </p:nvPr>
        </p:nvSpPr>
        <p:spPr/>
        <p:txBody>
          <a:bodyPr/>
          <a:lstStyle/>
          <a:p>
            <a:fld id="{7BBF6F01-3D0F-4904-A9A9-3F57C764229F}" type="datetimeFigureOut">
              <a:rPr lang="id-ID" smtClean="0"/>
              <a:t>19/06/2026</a:t>
            </a:fld>
            <a:endParaRPr lang="id-ID"/>
          </a:p>
        </p:txBody>
      </p:sp>
      <p:sp>
        <p:nvSpPr>
          <p:cNvPr id="5" name="Footer Placeholder 4">
            <a:extLst>
              <a:ext uri="{FF2B5EF4-FFF2-40B4-BE49-F238E27FC236}">
                <a16:creationId xmlns:a16="http://schemas.microsoft.com/office/drawing/2014/main" id="{E882ED18-0113-F2CA-99C2-8068D9E0650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AA56370D-2EAE-E200-200E-129546BC8828}"/>
              </a:ext>
            </a:extLst>
          </p:cNvPr>
          <p:cNvSpPr>
            <a:spLocks noGrp="1"/>
          </p:cNvSpPr>
          <p:nvPr>
            <p:ph type="sldNum" sz="quarter" idx="12"/>
          </p:nvPr>
        </p:nvSpPr>
        <p:spPr/>
        <p:txBody>
          <a:bodyPr/>
          <a:lstStyle/>
          <a:p>
            <a:fld id="{F2CCE3C5-246B-474F-BCE2-E6B9D1950280}" type="slidenum">
              <a:rPr lang="id-ID" smtClean="0"/>
              <a:t>‹#›</a:t>
            </a:fld>
            <a:endParaRPr lang="id-ID"/>
          </a:p>
        </p:txBody>
      </p:sp>
    </p:spTree>
    <p:extLst>
      <p:ext uri="{BB962C8B-B14F-4D97-AF65-F5344CB8AC3E}">
        <p14:creationId xmlns:p14="http://schemas.microsoft.com/office/powerpoint/2010/main" val="2922602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0AE4BE-2C27-F6F0-6746-4F80E08EA2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00BD9B11-E17D-69A7-4C79-6059501F19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dirty="0"/>
          </a:p>
        </p:txBody>
      </p:sp>
      <p:sp>
        <p:nvSpPr>
          <p:cNvPr id="4" name="Date Placeholder 3">
            <a:extLst>
              <a:ext uri="{FF2B5EF4-FFF2-40B4-BE49-F238E27FC236}">
                <a16:creationId xmlns:a16="http://schemas.microsoft.com/office/drawing/2014/main" id="{7C78AD6B-FEF3-2BDC-92CC-B05DC1BCC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BF6F01-3D0F-4904-A9A9-3F57C764229F}" type="datetimeFigureOut">
              <a:rPr lang="id-ID" smtClean="0"/>
              <a:t>19/06/2026</a:t>
            </a:fld>
            <a:endParaRPr lang="id-ID"/>
          </a:p>
        </p:txBody>
      </p:sp>
      <p:sp>
        <p:nvSpPr>
          <p:cNvPr id="5" name="Footer Placeholder 4">
            <a:extLst>
              <a:ext uri="{FF2B5EF4-FFF2-40B4-BE49-F238E27FC236}">
                <a16:creationId xmlns:a16="http://schemas.microsoft.com/office/drawing/2014/main" id="{CA816156-1C78-55A7-5BAD-1ABC97B75F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CBA91410-A4A7-34A4-BC7F-3BFD8E00A5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CCE3C5-246B-474F-BCE2-E6B9D1950280}" type="slidenum">
              <a:rPr lang="id-ID" smtClean="0"/>
              <a:t>‹#›</a:t>
            </a:fld>
            <a:endParaRPr lang="id-ID"/>
          </a:p>
        </p:txBody>
      </p:sp>
    </p:spTree>
    <p:extLst>
      <p:ext uri="{BB962C8B-B14F-4D97-AF65-F5344CB8AC3E}">
        <p14:creationId xmlns:p14="http://schemas.microsoft.com/office/powerpoint/2010/main" val="1791039134"/>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B2707-3B69-C91F-1440-2B7AB55C9FDE}"/>
              </a:ext>
            </a:extLst>
          </p:cNvPr>
          <p:cNvSpPr>
            <a:spLocks noGrp="1"/>
          </p:cNvSpPr>
          <p:nvPr>
            <p:ph type="ctrTitle"/>
          </p:nvPr>
        </p:nvSpPr>
        <p:spPr/>
        <p:txBody>
          <a:bodyPr>
            <a:normAutofit fontScale="90000"/>
          </a:bodyPr>
          <a:lstStyle/>
          <a:p>
            <a:pPr algn="l"/>
            <a:r>
              <a:rPr lang="en-US" dirty="0">
                <a:latin typeface="Arial Black" panose="020B0A04020102020204" pitchFamily="34" charset="0"/>
              </a:rPr>
              <a:t>RAPAT UMUM PEMEGANG SAHAM TAHUNAN</a:t>
            </a:r>
            <a:endParaRPr lang="en-ID" dirty="0">
              <a:latin typeface="Arial Black" panose="020B0A04020102020204" pitchFamily="34" charset="0"/>
            </a:endParaRPr>
          </a:p>
        </p:txBody>
      </p:sp>
      <p:sp>
        <p:nvSpPr>
          <p:cNvPr id="3" name="Subtitle 2">
            <a:extLst>
              <a:ext uri="{FF2B5EF4-FFF2-40B4-BE49-F238E27FC236}">
                <a16:creationId xmlns:a16="http://schemas.microsoft.com/office/drawing/2014/main" id="{9B58EF4C-FF84-EE15-FFF5-DEB7F224030E}"/>
              </a:ext>
            </a:extLst>
          </p:cNvPr>
          <p:cNvSpPr>
            <a:spLocks noGrp="1"/>
          </p:cNvSpPr>
          <p:nvPr>
            <p:ph type="subTitle" idx="1"/>
          </p:nvPr>
        </p:nvSpPr>
        <p:spPr>
          <a:xfrm>
            <a:off x="556722" y="3851189"/>
            <a:ext cx="8396778" cy="1655762"/>
          </a:xfrm>
        </p:spPr>
        <p:txBody>
          <a:bodyPr>
            <a:normAutofit/>
          </a:bodyPr>
          <a:lstStyle/>
          <a:p>
            <a:pPr algn="l"/>
            <a:r>
              <a:rPr lang="en-US" sz="2800" dirty="0">
                <a:latin typeface="Arial Black" panose="020B0A04020102020204" pitchFamily="34" charset="0"/>
              </a:rPr>
              <a:t>PT. SAMCRO HYOSUNG ADILESTARI </a:t>
            </a:r>
            <a:r>
              <a:rPr lang="en-US" sz="2800" dirty="0" err="1">
                <a:latin typeface="Arial Black" panose="020B0A04020102020204" pitchFamily="34" charset="0"/>
              </a:rPr>
              <a:t>Tbk</a:t>
            </a:r>
            <a:endParaRPr lang="en-US" sz="2800" dirty="0">
              <a:latin typeface="Arial Black" panose="020B0A04020102020204" pitchFamily="34" charset="0"/>
            </a:endParaRPr>
          </a:p>
          <a:p>
            <a:pPr algn="l"/>
            <a:endParaRPr lang="en-US" sz="2800" i="1" dirty="0">
              <a:latin typeface="Arial Black" panose="020B0A04020102020204" pitchFamily="34" charset="0"/>
            </a:endParaRPr>
          </a:p>
          <a:p>
            <a:pPr algn="l"/>
            <a:r>
              <a:rPr lang="en-US" sz="2800" i="1" dirty="0">
                <a:latin typeface="Arial Black" panose="020B0A04020102020204" pitchFamily="34" charset="0"/>
              </a:rPr>
              <a:t>Senin, 22 Juni 2026</a:t>
            </a:r>
            <a:endParaRPr lang="en-ID" sz="2800" i="1" dirty="0">
              <a:latin typeface="Arial Black" panose="020B0A04020102020204" pitchFamily="34" charset="0"/>
            </a:endParaRPr>
          </a:p>
        </p:txBody>
      </p:sp>
      <p:pic>
        <p:nvPicPr>
          <p:cNvPr id="12" name="Picture 11">
            <a:extLst>
              <a:ext uri="{FF2B5EF4-FFF2-40B4-BE49-F238E27FC236}">
                <a16:creationId xmlns:a16="http://schemas.microsoft.com/office/drawing/2014/main" id="{9AE47D8E-FD43-DD77-AD45-35B6074695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85522" cy="6858000"/>
          </a:xfrm>
          <a:prstGeom prst="rect">
            <a:avLst/>
          </a:prstGeom>
        </p:spPr>
      </p:pic>
      <p:pic>
        <p:nvPicPr>
          <p:cNvPr id="13" name="Picture 12">
            <a:extLst>
              <a:ext uri="{FF2B5EF4-FFF2-40B4-BE49-F238E27FC236}">
                <a16:creationId xmlns:a16="http://schemas.microsoft.com/office/drawing/2014/main" id="{3966BDEC-B49E-3CF2-4A7A-438CCC3EEF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708" y="108385"/>
            <a:ext cx="749178" cy="493782"/>
          </a:xfrm>
          <a:prstGeom prst="rect">
            <a:avLst/>
          </a:prstGeom>
        </p:spPr>
      </p:pic>
      <p:pic>
        <p:nvPicPr>
          <p:cNvPr id="14" name="Picture 13">
            <a:extLst>
              <a:ext uri="{FF2B5EF4-FFF2-40B4-BE49-F238E27FC236}">
                <a16:creationId xmlns:a16="http://schemas.microsoft.com/office/drawing/2014/main" id="{5D5F5FBD-B607-21EC-9ED9-6EE619B7982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94532" y="145837"/>
            <a:ext cx="1559760" cy="418877"/>
          </a:xfrm>
          <a:prstGeom prst="rect">
            <a:avLst/>
          </a:prstGeom>
        </p:spPr>
      </p:pic>
      <p:sp>
        <p:nvSpPr>
          <p:cNvPr id="15" name="Title 1">
            <a:extLst>
              <a:ext uri="{FF2B5EF4-FFF2-40B4-BE49-F238E27FC236}">
                <a16:creationId xmlns:a16="http://schemas.microsoft.com/office/drawing/2014/main" id="{6D007339-C40F-C1AD-9B44-A29E52793F5E}"/>
              </a:ext>
            </a:extLst>
          </p:cNvPr>
          <p:cNvSpPr txBox="1">
            <a:spLocks/>
          </p:cNvSpPr>
          <p:nvPr/>
        </p:nvSpPr>
        <p:spPr>
          <a:xfrm>
            <a:off x="10050245" y="6406584"/>
            <a:ext cx="2004047" cy="3055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b="1" dirty="0">
                <a:solidFill>
                  <a:schemeClr val="bg1"/>
                </a:solidFill>
                <a:latin typeface="Arial" panose="020B0604020202020204" pitchFamily="34" charset="0"/>
                <a:cs typeface="Arial" panose="020B0604020202020204" pitchFamily="34" charset="0"/>
              </a:rPr>
              <a:t>www.samcro.co.id</a:t>
            </a:r>
            <a:endParaRPr lang="id-ID"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2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6AC7806-46CB-417B-8A42-F011FD380927}"/>
              </a:ext>
            </a:extLst>
          </p:cNvPr>
          <p:cNvSpPr/>
          <p:nvPr/>
        </p:nvSpPr>
        <p:spPr>
          <a:xfrm>
            <a:off x="903793" y="1880921"/>
            <a:ext cx="10665038" cy="4393510"/>
          </a:xfrm>
          <a:prstGeom prst="rect">
            <a:avLst/>
          </a:prstGeom>
        </p:spPr>
        <p:txBody>
          <a:bodyPr wrap="square">
            <a:spAutoFit/>
          </a:bodyPr>
          <a:lstStyle/>
          <a:p>
            <a:pPr marL="342900" marR="7620" lvl="0" indent="-342900" algn="just" fontAlgn="base">
              <a:lnSpc>
                <a:spcPct val="103000"/>
              </a:lnSpc>
              <a:spcAft>
                <a:spcPts val="15"/>
              </a:spcAft>
              <a:buClr>
                <a:srgbClr val="603908"/>
              </a:buClr>
              <a:buSzPct val="100000"/>
              <a:buFont typeface="+mj-lt"/>
              <a:buAutoNum type="arabicPeriod"/>
            </a:pP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Umum</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Pemegang</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Saham</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Tahunan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b="1"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r>
              <a:rPr lang="en-US" sz="1700" b="1"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Rapat</a:t>
            </a:r>
            <a:r>
              <a:rPr lang="en-US" sz="1700" b="1"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ini</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akan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diselenggarakan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dalam</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Bahasa Indonesia</a:t>
            </a:r>
            <a:r>
              <a:rPr lang="id-ID"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7620" lvl="0" indent="-342900" algn="just" fontAlgn="base">
              <a:lnSpc>
                <a:spcPct val="103000"/>
              </a:lnSpc>
              <a:spcAft>
                <a:spcPts val="15"/>
              </a:spcAft>
              <a:buClr>
                <a:srgbClr val="603908"/>
              </a:buClr>
              <a:buSzPct val="100000"/>
              <a:buFont typeface="+mj-lt"/>
              <a:buAutoNum type="arabicPeriod"/>
            </a:pP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Pemegang</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saham</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atau</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kuasa</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pemegang</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saham</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yang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hendak</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menghadiri</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secara</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fisik</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namun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datang</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setelah</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registrasi</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ditutup</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tidak</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mengikuti</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dan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suaranya</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tidak</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dihitung</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dan/</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atau</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tidak</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mengajukan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pertanyaan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atau</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pendapat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dalam</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Rapat</a:t>
            </a:r>
            <a:r>
              <a:rPr lang="id-ID"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p>
          <a:p>
            <a:pPr marL="342900" marR="7620" lvl="0" indent="-342900" algn="just" fontAlgn="base">
              <a:lnSpc>
                <a:spcPct val="103000"/>
              </a:lnSpc>
              <a:spcAft>
                <a:spcPts val="15"/>
              </a:spcAft>
              <a:buClr>
                <a:srgbClr val="603908"/>
              </a:buClr>
              <a:buSzPct val="100000"/>
              <a:buFont typeface="+mj-lt"/>
              <a:buAutoNum type="arabicPeriod"/>
            </a:pP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adalah</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sah</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dan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dapat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dilangsungkan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serta</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mengambil</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keputusan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yang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mengikat</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apabila</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para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pemegang</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saham</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Perseroan yang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mewakili</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lebih</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dari</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1/2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satu</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per dua)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bagian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dari</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jumlah</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seluruh</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saham</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yang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telah</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dikeluarkan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oleh Perseroan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dengan</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hak</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suara</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yang </a:t>
            </a:r>
            <a:r>
              <a:rPr lang="en-US" sz="1700" dirty="0" err="1">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sah</a:t>
            </a:r>
            <a:r>
              <a:rPr lang="en-US" sz="1700" dirty="0">
                <a:solidFill>
                  <a:srgbClr val="543108"/>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hadir</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dan/</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atau</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diwakili</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dalam</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Rapat</a:t>
            </a:r>
            <a:r>
              <a:rPr lang="id-ID" sz="1700" dirty="0">
                <a:solidFill>
                  <a:srgbClr val="543108"/>
                </a:solidFill>
                <a:uFill>
                  <a:solidFill>
                    <a:srgbClr val="000000"/>
                  </a:solidFill>
                </a:uFill>
                <a:latin typeface="Times New Roman" panose="02020603050405020304" pitchFamily="18" charset="0"/>
                <a:cs typeface="Times New Roman" panose="02020603050405020304" pitchFamily="18" charset="0"/>
              </a:rPr>
              <a:t>;</a:t>
            </a:r>
          </a:p>
          <a:p>
            <a:pPr marL="342900" marR="7620" lvl="0" indent="-342900" algn="just" fontAlgn="base">
              <a:lnSpc>
                <a:spcPct val="103000"/>
              </a:lnSpc>
              <a:spcAft>
                <a:spcPts val="15"/>
              </a:spcAft>
              <a:buClr>
                <a:srgbClr val="603908"/>
              </a:buClr>
              <a:buSzPct val="100000"/>
              <a:buFont typeface="+mj-lt"/>
              <a:buAutoNum type="arabicPeriod"/>
            </a:pPr>
            <a:r>
              <a:rPr lang="id-ID" sz="1700" dirty="0">
                <a:solidFill>
                  <a:srgbClr val="543108"/>
                </a:solidFill>
                <a:uFill>
                  <a:solidFill>
                    <a:srgbClr val="000000"/>
                  </a:solidFill>
                </a:uFill>
                <a:latin typeface="Times New Roman" panose="02020603050405020304" pitchFamily="18" charset="0"/>
                <a:cs typeface="Times New Roman" panose="02020603050405020304" pitchFamily="18" charset="0"/>
              </a:rPr>
              <a:t>Tata cara penyampaian pertanyaan dan/atau pendapat serta mekanisme pengambilan keputusan terkait Mata Acara Rapat, akan dibacakan oleh Pimpinan Rapat;</a:t>
            </a:r>
          </a:p>
          <a:p>
            <a:pPr marL="342900" marR="7620" lvl="0" indent="-342900" algn="just" fontAlgn="base">
              <a:lnSpc>
                <a:spcPct val="103000"/>
              </a:lnSpc>
              <a:spcAft>
                <a:spcPts val="15"/>
              </a:spcAft>
              <a:buClr>
                <a:srgbClr val="603908"/>
              </a:buClr>
              <a:buSzPct val="100000"/>
              <a:buFont typeface="+mj-lt"/>
              <a:buAutoNum type="arabicPeriod"/>
            </a:pP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Agar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lebih</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efektif</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dan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efisien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maka</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Pimpinan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berhak</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untuk</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menentukan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akan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menanggapi</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pertanyaan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secara</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langsung</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lisan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atau</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secara</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tertulis</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a:t>
            </a:r>
          </a:p>
          <a:p>
            <a:pPr marL="342900" marR="7620" lvl="0" indent="-342900" algn="just" fontAlgn="base">
              <a:lnSpc>
                <a:spcPct val="103000"/>
              </a:lnSpc>
              <a:spcAft>
                <a:spcPts val="15"/>
              </a:spcAft>
              <a:buClr>
                <a:srgbClr val="603908"/>
              </a:buClr>
              <a:buSzPct val="100000"/>
              <a:buFont typeface="+mj-lt"/>
              <a:buAutoNum type="arabicPeriod"/>
            </a:pP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Pemegang</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saham</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atau</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kuasanya</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yang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telah</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terdaftar</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di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aplikasi</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eASY.KSEI</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paling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lambat</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tanggal</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id-ID" sz="1700" dirty="0">
                <a:solidFill>
                  <a:srgbClr val="543108"/>
                </a:solidFill>
                <a:uFill>
                  <a:solidFill>
                    <a:srgbClr val="000000"/>
                  </a:solidFill>
                </a:uFill>
                <a:latin typeface="Times New Roman" panose="02020603050405020304" pitchFamily="18" charset="0"/>
                <a:cs typeface="Times New Roman" panose="02020603050405020304" pitchFamily="18" charset="0"/>
              </a:rPr>
              <a:t>19</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id-ID" sz="1700" dirty="0">
                <a:solidFill>
                  <a:srgbClr val="543108"/>
                </a:solidFill>
                <a:uFill>
                  <a:solidFill>
                    <a:srgbClr val="000000"/>
                  </a:solidFill>
                </a:uFill>
                <a:latin typeface="Times New Roman" panose="02020603050405020304" pitchFamily="18" charset="0"/>
                <a:cs typeface="Times New Roman" panose="02020603050405020304" pitchFamily="18" charset="0"/>
              </a:rPr>
              <a:t>Juni</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2026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pukul</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1</a:t>
            </a:r>
            <a:r>
              <a:rPr lang="id-ID" sz="1700" dirty="0">
                <a:solidFill>
                  <a:srgbClr val="543108"/>
                </a:solidFill>
                <a:uFill>
                  <a:solidFill>
                    <a:srgbClr val="000000"/>
                  </a:solidFill>
                </a:uFill>
                <a:latin typeface="Times New Roman" panose="02020603050405020304" pitchFamily="18" charset="0"/>
                <a:cs typeface="Times New Roman" panose="02020603050405020304" pitchFamily="18" charset="0"/>
              </a:rPr>
              <a:t>2</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.00 WIB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dapat</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menyaksikan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pelaksanaan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yang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sedang</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berlangsung</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melalui</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webinar Zoom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Tayangan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RUPS”)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dengan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mengakses</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aplikasi</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eASY.KSEI</a:t>
            </a:r>
            <a:r>
              <a:rPr lang="id-ID" sz="1700" dirty="0">
                <a:solidFill>
                  <a:srgbClr val="543108"/>
                </a:solidFill>
                <a:uFill>
                  <a:solidFill>
                    <a:srgbClr val="000000"/>
                  </a:solidFill>
                </a:uFill>
                <a:latin typeface="Times New Roman" panose="02020603050405020304" pitchFamily="18" charset="0"/>
                <a:cs typeface="Times New Roman" panose="02020603050405020304" pitchFamily="18" charset="0"/>
              </a:rPr>
              <a:t>;</a:t>
            </a:r>
          </a:p>
          <a:p>
            <a:pPr marL="342900" marR="7620" lvl="0" indent="-342900" algn="just" fontAlgn="base">
              <a:lnSpc>
                <a:spcPct val="103000"/>
              </a:lnSpc>
              <a:spcAft>
                <a:spcPts val="15"/>
              </a:spcAft>
              <a:buClr>
                <a:srgbClr val="603908"/>
              </a:buClr>
              <a:buSzPct val="100000"/>
              <a:buFont typeface="+mj-lt"/>
              <a:buAutoNum type="arabicPeriod"/>
            </a:pP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Selama</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Rapat</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berlangsung</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bagi</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pemegang</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saham</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atau</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kuasanya</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yang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hadir</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secara</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fisik</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t>
            </a:r>
            <a:r>
              <a:rPr lang="en-US" sz="1700" dirty="0" err="1">
                <a:solidFill>
                  <a:srgbClr val="543108"/>
                </a:solidFill>
                <a:uFill>
                  <a:solidFill>
                    <a:srgbClr val="000000"/>
                  </a:solidFill>
                </a:uFill>
                <a:latin typeface="Times New Roman" panose="02020603050405020304" pitchFamily="18" charset="0"/>
                <a:cs typeface="Times New Roman" panose="02020603050405020304" pitchFamily="18" charset="0"/>
              </a:rPr>
              <a:t>mohon</a:t>
            </a:r>
            <a:r>
              <a:rPr lang="en-US" sz="1700" dirty="0">
                <a:solidFill>
                  <a:srgbClr val="543108"/>
                </a:solidFill>
                <a:uFill>
                  <a:solidFill>
                    <a:srgbClr val="000000"/>
                  </a:solidFill>
                </a:uFill>
                <a:latin typeface="Times New Roman" panose="02020603050405020304" pitchFamily="18" charset="0"/>
                <a:cs typeface="Times New Roman" panose="02020603050405020304" pitchFamily="18" charset="0"/>
              </a:rPr>
              <a:t> agar</a:t>
            </a:r>
            <a:r>
              <a:rPr lang="id-ID" sz="1700" dirty="0">
                <a:solidFill>
                  <a:srgbClr val="543108"/>
                </a:solidFill>
                <a:uFill>
                  <a:solidFill>
                    <a:srgbClr val="000000"/>
                  </a:solidFill>
                </a:uFill>
                <a:latin typeface="Times New Roman" panose="02020603050405020304" pitchFamily="18" charset="0"/>
                <a:cs typeface="Times New Roman" panose="02020603050405020304" pitchFamily="18" charset="0"/>
              </a:rPr>
              <a:t> menjaga ketertiban selama Rapat berlangsung.</a:t>
            </a:r>
          </a:p>
        </p:txBody>
      </p:sp>
      <p:sp>
        <p:nvSpPr>
          <p:cNvPr id="2" name="Title 1">
            <a:extLst>
              <a:ext uri="{FF2B5EF4-FFF2-40B4-BE49-F238E27FC236}">
                <a16:creationId xmlns:a16="http://schemas.microsoft.com/office/drawing/2014/main" id="{044F81EC-760A-461D-BC9F-E567DD68930D}"/>
              </a:ext>
            </a:extLst>
          </p:cNvPr>
          <p:cNvSpPr>
            <a:spLocks noGrp="1"/>
          </p:cNvSpPr>
          <p:nvPr>
            <p:ph type="title"/>
          </p:nvPr>
        </p:nvSpPr>
        <p:spPr>
          <a:xfrm>
            <a:off x="772607" y="507733"/>
            <a:ext cx="10515600" cy="1325563"/>
          </a:xfrm>
        </p:spPr>
        <p:txBody>
          <a:bodyPr>
            <a:normAutofit/>
          </a:bodyPr>
          <a:lstStyle/>
          <a:p>
            <a:pPr algn="ctr"/>
            <a:r>
              <a:rPr lang="id-ID" sz="3200" b="1" cap="none" dirty="0">
                <a:solidFill>
                  <a:srgbClr val="543108"/>
                </a:solidFill>
                <a:latin typeface="Arial" panose="020B0604020202020204" pitchFamily="34" charset="0"/>
                <a:cs typeface="Arial" panose="020B0604020202020204" pitchFamily="34" charset="0"/>
              </a:rPr>
              <a:t>Pokok-Pokok T</a:t>
            </a:r>
            <a:r>
              <a:rPr lang="en-US" sz="3200" b="1" cap="none" dirty="0" err="1">
                <a:solidFill>
                  <a:srgbClr val="543108"/>
                </a:solidFill>
                <a:latin typeface="Arial" panose="020B0604020202020204" pitchFamily="34" charset="0"/>
                <a:cs typeface="Arial" panose="020B0604020202020204" pitchFamily="34" charset="0"/>
              </a:rPr>
              <a:t>ata</a:t>
            </a:r>
            <a:r>
              <a:rPr lang="en-US" sz="3200" b="1" cap="none" dirty="0">
                <a:solidFill>
                  <a:srgbClr val="543108"/>
                </a:solidFill>
                <a:latin typeface="Arial" panose="020B0604020202020204" pitchFamily="34" charset="0"/>
                <a:cs typeface="Arial" panose="020B0604020202020204" pitchFamily="34" charset="0"/>
              </a:rPr>
              <a:t> </a:t>
            </a:r>
            <a:r>
              <a:rPr lang="id-ID" sz="3200" b="1" cap="none" dirty="0">
                <a:solidFill>
                  <a:srgbClr val="543108"/>
                </a:solidFill>
                <a:latin typeface="Arial" panose="020B0604020202020204" pitchFamily="34" charset="0"/>
                <a:cs typeface="Arial" panose="020B0604020202020204" pitchFamily="34" charset="0"/>
              </a:rPr>
              <a:t>T</a:t>
            </a:r>
            <a:r>
              <a:rPr lang="en-US" sz="3200" b="1" cap="none" dirty="0" err="1">
                <a:solidFill>
                  <a:srgbClr val="543108"/>
                </a:solidFill>
                <a:latin typeface="Arial" panose="020B0604020202020204" pitchFamily="34" charset="0"/>
                <a:cs typeface="Arial" panose="020B0604020202020204" pitchFamily="34" charset="0"/>
              </a:rPr>
              <a:t>ertib</a:t>
            </a:r>
            <a:endParaRPr lang="id-ID" sz="3200" b="1" cap="none" dirty="0">
              <a:solidFill>
                <a:srgbClr val="54310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0361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19237-6DF7-4C08-90F8-86010B4242AF}"/>
              </a:ext>
            </a:extLst>
          </p:cNvPr>
          <p:cNvSpPr>
            <a:spLocks noGrp="1"/>
          </p:cNvSpPr>
          <p:nvPr>
            <p:ph type="title"/>
          </p:nvPr>
        </p:nvSpPr>
        <p:spPr>
          <a:xfrm>
            <a:off x="331407" y="714325"/>
            <a:ext cx="11374817" cy="969264"/>
          </a:xfrm>
        </p:spPr>
        <p:txBody>
          <a:bodyPr>
            <a:normAutofit/>
          </a:bodyPr>
          <a:lstStyle/>
          <a:p>
            <a:pPr algn="ctr"/>
            <a:r>
              <a:rPr lang="en-US" sz="3200" b="1" cap="none" dirty="0" err="1">
                <a:solidFill>
                  <a:srgbClr val="543108"/>
                </a:solidFill>
                <a:latin typeface="Arial" panose="020B0604020202020204" pitchFamily="34" charset="0"/>
                <a:cs typeface="Arial" panose="020B0604020202020204" pitchFamily="34" charset="0"/>
              </a:rPr>
              <a:t>Kondisi</a:t>
            </a:r>
            <a:r>
              <a:rPr lang="en-US" sz="3200" b="1" cap="none" dirty="0">
                <a:solidFill>
                  <a:srgbClr val="543108"/>
                </a:solidFill>
                <a:latin typeface="Arial" panose="020B0604020202020204" pitchFamily="34" charset="0"/>
                <a:cs typeface="Arial" panose="020B0604020202020204" pitchFamily="34" charset="0"/>
              </a:rPr>
              <a:t> </a:t>
            </a:r>
            <a:r>
              <a:rPr lang="en-US" sz="3200" b="1" cap="none" dirty="0" err="1">
                <a:solidFill>
                  <a:srgbClr val="543108"/>
                </a:solidFill>
                <a:latin typeface="Arial" panose="020B0604020202020204" pitchFamily="34" charset="0"/>
                <a:cs typeface="Arial" panose="020B0604020202020204" pitchFamily="34" charset="0"/>
              </a:rPr>
              <a:t>Umum</a:t>
            </a:r>
            <a:r>
              <a:rPr lang="en-US" sz="3200" b="1" cap="none" dirty="0">
                <a:solidFill>
                  <a:srgbClr val="543108"/>
                </a:solidFill>
                <a:latin typeface="Arial" panose="020B0604020202020204" pitchFamily="34" charset="0"/>
                <a:cs typeface="Arial" panose="020B0604020202020204" pitchFamily="34" charset="0"/>
              </a:rPr>
              <a:t> PT </a:t>
            </a:r>
            <a:r>
              <a:rPr lang="en-US" sz="3200" b="1" cap="none" dirty="0" err="1">
                <a:solidFill>
                  <a:srgbClr val="543108"/>
                </a:solidFill>
                <a:latin typeface="Arial" panose="020B0604020202020204" pitchFamily="34" charset="0"/>
                <a:cs typeface="Arial" panose="020B0604020202020204" pitchFamily="34" charset="0"/>
              </a:rPr>
              <a:t>Samcro</a:t>
            </a:r>
            <a:r>
              <a:rPr lang="en-US" sz="3200" b="1" cap="none" dirty="0">
                <a:solidFill>
                  <a:srgbClr val="543108"/>
                </a:solidFill>
                <a:latin typeface="Arial" panose="020B0604020202020204" pitchFamily="34" charset="0"/>
                <a:cs typeface="Arial" panose="020B0604020202020204" pitchFamily="34" charset="0"/>
              </a:rPr>
              <a:t> Hyosung </a:t>
            </a:r>
            <a:r>
              <a:rPr lang="en-US" sz="3200" b="1" cap="none" dirty="0" err="1">
                <a:solidFill>
                  <a:srgbClr val="543108"/>
                </a:solidFill>
                <a:latin typeface="Arial" panose="020B0604020202020204" pitchFamily="34" charset="0"/>
                <a:cs typeface="Arial" panose="020B0604020202020204" pitchFamily="34" charset="0"/>
              </a:rPr>
              <a:t>Adilestari</a:t>
            </a:r>
            <a:r>
              <a:rPr lang="en-US" sz="3200" b="1" cap="none" dirty="0">
                <a:solidFill>
                  <a:srgbClr val="543108"/>
                </a:solidFill>
                <a:latin typeface="Arial" panose="020B0604020202020204" pitchFamily="34" charset="0"/>
                <a:cs typeface="Arial" panose="020B0604020202020204" pitchFamily="34" charset="0"/>
              </a:rPr>
              <a:t> </a:t>
            </a:r>
            <a:r>
              <a:rPr lang="en-US" sz="3200" b="1" cap="none" dirty="0" err="1">
                <a:solidFill>
                  <a:srgbClr val="543108"/>
                </a:solidFill>
                <a:latin typeface="Arial" panose="020B0604020202020204" pitchFamily="34" charset="0"/>
                <a:cs typeface="Arial" panose="020B0604020202020204" pitchFamily="34" charset="0"/>
              </a:rPr>
              <a:t>Tbk</a:t>
            </a:r>
            <a:endParaRPr lang="id-ID" sz="3200" b="1" cap="none" dirty="0">
              <a:solidFill>
                <a:srgbClr val="543108"/>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05C15A93-CB1C-499D-8248-80AC0FD92E8A}"/>
              </a:ext>
            </a:extLst>
          </p:cNvPr>
          <p:cNvSpPr>
            <a:spLocks noGrp="1"/>
          </p:cNvSpPr>
          <p:nvPr>
            <p:ph sz="half" idx="1"/>
          </p:nvPr>
        </p:nvSpPr>
        <p:spPr>
          <a:xfrm>
            <a:off x="783088" y="1892300"/>
            <a:ext cx="10369493" cy="4453636"/>
          </a:xfrm>
        </p:spPr>
        <p:txBody>
          <a:bodyPr>
            <a:normAutofit fontScale="92500" lnSpcReduction="10000"/>
          </a:bodyPr>
          <a:lstStyle/>
          <a:p>
            <a:pPr algn="just"/>
            <a:r>
              <a:rPr lang="id-ID" sz="2000" cap="none" dirty="0">
                <a:solidFill>
                  <a:srgbClr val="543108"/>
                </a:solidFill>
                <a:latin typeface="Times New Roman" panose="02020603050405020304" pitchFamily="18" charset="0"/>
                <a:cs typeface="Times New Roman" panose="02020603050405020304" pitchFamily="18" charset="0"/>
              </a:rPr>
              <a:t>Para pemegang saham atau kuasanya, tahun 2025 merupakan periode penguatan daya tahan bagi sektor industri. Kendati demikian, Perseroan berhasil menunjukkan resiliensi yang tinggi dengan mempertahankan stabilitas kinerja operasional.</a:t>
            </a:r>
          </a:p>
          <a:p>
            <a:pPr algn="just"/>
            <a:r>
              <a:rPr lang="id-ID" sz="2000" dirty="0">
                <a:solidFill>
                  <a:srgbClr val="543108"/>
                </a:solidFill>
                <a:latin typeface="Times New Roman" panose="02020603050405020304" pitchFamily="18" charset="0"/>
                <a:cs typeface="Times New Roman" panose="02020603050405020304" pitchFamily="18" charset="0"/>
              </a:rPr>
              <a:t>Kekuatan fundamental Perseroan terletak pada lini produk Hook dan Loop kami yang memiliki basis pasar yang luas dan terdiversifikasi secara kuat. Mulai dari sektor garmen, otomotif hingga alat kesehatan.</a:t>
            </a:r>
            <a:r>
              <a:rPr lang="id-ID" sz="2000" cap="none" dirty="0">
                <a:solidFill>
                  <a:srgbClr val="543108"/>
                </a:solidFill>
                <a:latin typeface="Times New Roman" panose="02020603050405020304" pitchFamily="18" charset="0"/>
                <a:cs typeface="Times New Roman" panose="02020603050405020304" pitchFamily="18" charset="0"/>
              </a:rPr>
              <a:t> </a:t>
            </a:r>
          </a:p>
          <a:p>
            <a:pPr algn="just"/>
            <a:r>
              <a:rPr lang="id-ID" sz="2000" cap="none" dirty="0">
                <a:solidFill>
                  <a:srgbClr val="543108"/>
                </a:solidFill>
                <a:latin typeface="Times New Roman" panose="02020603050405020304" pitchFamily="18" charset="0"/>
                <a:cs typeface="Times New Roman" panose="02020603050405020304" pitchFamily="18" charset="0"/>
              </a:rPr>
              <a:t>Ketahanan fundamental tersebut tercermin dengan jelas dalam  Laporan Keuangan Perseroan </a:t>
            </a:r>
            <a:r>
              <a:rPr lang="id-ID" sz="2000" dirty="0">
                <a:solidFill>
                  <a:srgbClr val="543108"/>
                </a:solidFill>
                <a:latin typeface="Times New Roman" panose="02020603050405020304" pitchFamily="18" charset="0"/>
                <a:cs typeface="Times New Roman" panose="02020603050405020304" pitchFamily="18" charset="0"/>
              </a:rPr>
              <a:t>untuk tahun buku yang berakhir pada tanggal</a:t>
            </a:r>
            <a:r>
              <a:rPr lang="id-ID" sz="2000" cap="none" dirty="0">
                <a:solidFill>
                  <a:srgbClr val="543108"/>
                </a:solidFill>
                <a:latin typeface="Times New Roman" panose="02020603050405020304" pitchFamily="18" charset="0"/>
                <a:cs typeface="Times New Roman" panose="02020603050405020304" pitchFamily="18" charset="0"/>
              </a:rPr>
              <a:t> 31 Desember 2025 yang diaudit oleh Kantor Akuntan Publik Kanel &amp; Rekan sebagaimana terlihat dalam laporannya Nomor : 00025/2.1363/AU.1/04/1809-2/1/III/2026 tanggal </a:t>
            </a:r>
            <a:r>
              <a:rPr lang="id-ID" sz="2000" dirty="0">
                <a:solidFill>
                  <a:srgbClr val="543108"/>
                </a:solidFill>
                <a:latin typeface="Times New Roman" panose="02020603050405020304" pitchFamily="18" charset="0"/>
                <a:cs typeface="Times New Roman" panose="02020603050405020304" pitchFamily="18" charset="0"/>
              </a:rPr>
              <a:t>30</a:t>
            </a:r>
            <a:r>
              <a:rPr lang="id-ID" sz="2000" cap="none" dirty="0">
                <a:solidFill>
                  <a:srgbClr val="543108"/>
                </a:solidFill>
                <a:latin typeface="Times New Roman" panose="02020603050405020304" pitchFamily="18" charset="0"/>
                <a:cs typeface="Times New Roman" panose="02020603050405020304" pitchFamily="18" charset="0"/>
              </a:rPr>
              <a:t> Maret 2026 dengan pendapat “</a:t>
            </a:r>
            <a:r>
              <a:rPr lang="id-ID" sz="2000" b="1" cap="none" dirty="0">
                <a:solidFill>
                  <a:srgbClr val="543108"/>
                </a:solidFill>
                <a:latin typeface="Times New Roman" panose="02020603050405020304" pitchFamily="18" charset="0"/>
                <a:cs typeface="Times New Roman" panose="02020603050405020304" pitchFamily="18" charset="0"/>
              </a:rPr>
              <a:t>Wajar Tanpa Pengecualian</a:t>
            </a:r>
            <a:r>
              <a:rPr lang="id-ID" sz="2000" cap="none" dirty="0">
                <a:solidFill>
                  <a:srgbClr val="543108"/>
                </a:solidFill>
                <a:latin typeface="Times New Roman" panose="02020603050405020304" pitchFamily="18" charset="0"/>
                <a:cs typeface="Times New Roman" panose="02020603050405020304" pitchFamily="18" charset="0"/>
              </a:rPr>
              <a:t>” adapun kinerja Perseroan adalah sebagai berikut:</a:t>
            </a:r>
          </a:p>
          <a:p>
            <a:pPr marL="457200" indent="-457200" algn="just">
              <a:buSzPct val="100000"/>
              <a:buAutoNum type="arabicPeriod"/>
            </a:pPr>
            <a:r>
              <a:rPr lang="id-ID" sz="2000" cap="none" dirty="0">
                <a:solidFill>
                  <a:srgbClr val="543108"/>
                </a:solidFill>
                <a:latin typeface="Times New Roman" panose="02020603050405020304" pitchFamily="18" charset="0"/>
                <a:cs typeface="Times New Roman" panose="02020603050405020304" pitchFamily="18" charset="0"/>
              </a:rPr>
              <a:t>Pada sisi Aset, total aset per 31 Desember 2025 Rp232,014,017,709,- (dua ratus tiga puluh dua miliar empat belas juta tujuh belas ribu tujuh ratus sembilan rupiah)</a:t>
            </a:r>
          </a:p>
          <a:p>
            <a:pPr marL="457200" indent="-457200" algn="just">
              <a:buClr>
                <a:srgbClr val="603908"/>
              </a:buClr>
              <a:buSzPct val="100000"/>
              <a:buAutoNum type="arabicPeriod"/>
            </a:pPr>
            <a:r>
              <a:rPr lang="id-ID" sz="2000" cap="none" dirty="0">
                <a:solidFill>
                  <a:srgbClr val="543108"/>
                </a:solidFill>
                <a:latin typeface="Times New Roman" panose="02020603050405020304" pitchFamily="18" charset="0"/>
                <a:cs typeface="Times New Roman" panose="02020603050405020304" pitchFamily="18" charset="0"/>
              </a:rPr>
              <a:t>Dari sisi Ekuitas, saldo ekuitas per 31 Desember 2025 sebesar Rp179.672.242.889,- (seratus tujuh puluh sembilan miliar enam ratus tujuh puluh dua juta dua ratus empat puluh dua ribu delapan ratus delapan puluh sembilan rupiah) </a:t>
            </a:r>
          </a:p>
          <a:p>
            <a:pPr algn="just"/>
            <a:endParaRPr lang="id-ID" sz="2000" cap="none" dirty="0">
              <a:solidFill>
                <a:srgbClr val="543108"/>
              </a:solidFill>
              <a:latin typeface="Times New Roman" panose="02020603050405020304" pitchFamily="18" charset="0"/>
              <a:cs typeface="Times New Roman" panose="02020603050405020304" pitchFamily="18" charset="0"/>
            </a:endParaRPr>
          </a:p>
          <a:p>
            <a:pPr algn="just"/>
            <a:endParaRPr lang="id-ID" sz="2000" cap="none" dirty="0">
              <a:solidFill>
                <a:srgbClr val="543108"/>
              </a:solidFill>
              <a:latin typeface="Times New Roman" panose="02020603050405020304" pitchFamily="18" charset="0"/>
              <a:cs typeface="Times New Roman" panose="02020603050405020304" pitchFamily="18" charset="0"/>
            </a:endParaRPr>
          </a:p>
          <a:p>
            <a:pPr algn="just"/>
            <a:endParaRPr lang="id-ID" sz="2000" cap="none" dirty="0">
              <a:solidFill>
                <a:srgbClr val="543108"/>
              </a:solidFill>
              <a:latin typeface="Times New Roman" panose="02020603050405020304" pitchFamily="18" charset="0"/>
              <a:cs typeface="Times New Roman" panose="02020603050405020304" pitchFamily="18" charset="0"/>
            </a:endParaRPr>
          </a:p>
          <a:p>
            <a:pPr algn="just"/>
            <a:endParaRPr lang="id-ID" sz="2000" cap="none" dirty="0">
              <a:solidFill>
                <a:srgbClr val="543108"/>
              </a:solidFill>
              <a:latin typeface="Times New Roman" panose="02020603050405020304" pitchFamily="18" charset="0"/>
              <a:cs typeface="Times New Roman" panose="02020603050405020304" pitchFamily="18" charset="0"/>
            </a:endParaRPr>
          </a:p>
          <a:p>
            <a:pPr algn="just"/>
            <a:endParaRPr lang="id-ID" sz="2000" cap="none"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1943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BEA27-694A-4C23-9DEA-A67F3A6F1E7F}"/>
              </a:ext>
            </a:extLst>
          </p:cNvPr>
          <p:cNvSpPr>
            <a:spLocks noGrp="1"/>
          </p:cNvSpPr>
          <p:nvPr>
            <p:ph type="title"/>
          </p:nvPr>
        </p:nvSpPr>
        <p:spPr>
          <a:xfrm>
            <a:off x="854978" y="918798"/>
            <a:ext cx="10515600" cy="1325563"/>
          </a:xfrm>
        </p:spPr>
        <p:txBody>
          <a:bodyPr>
            <a:normAutofit/>
          </a:bodyPr>
          <a:lstStyle/>
          <a:p>
            <a:pPr algn="just"/>
            <a:r>
              <a:rPr lang="id-ID" sz="2400" cap="none" dirty="0">
                <a:solidFill>
                  <a:srgbClr val="543108"/>
                </a:solidFill>
                <a:latin typeface="Times New Roman" panose="02020603050405020304" pitchFamily="18" charset="0"/>
                <a:cs typeface="Times New Roman" panose="02020603050405020304" pitchFamily="18" charset="0"/>
              </a:rPr>
              <a:t>Komposisi Pemegang Saham Perseroan sesuai Daftar Pemegang Saham Keseluruhan atas Saham PT Samcro Hyosung Adilestari Tbk (ACRO) dari Kustodian Sentral Efek Indonesia per tanggal </a:t>
            </a:r>
            <a:r>
              <a:rPr lang="en-US" sz="2400" cap="none" dirty="0">
                <a:solidFill>
                  <a:srgbClr val="543108"/>
                </a:solidFill>
                <a:latin typeface="Times New Roman" panose="02020603050405020304" pitchFamily="18" charset="0"/>
                <a:cs typeface="Times New Roman" panose="02020603050405020304" pitchFamily="18" charset="0"/>
              </a:rPr>
              <a:t>31 </a:t>
            </a:r>
            <a:r>
              <a:rPr lang="en-US" sz="2400" cap="none" dirty="0" err="1">
                <a:solidFill>
                  <a:srgbClr val="543108"/>
                </a:solidFill>
                <a:latin typeface="Times New Roman" panose="02020603050405020304" pitchFamily="18" charset="0"/>
                <a:cs typeface="Times New Roman" panose="02020603050405020304" pitchFamily="18" charset="0"/>
              </a:rPr>
              <a:t>Desember</a:t>
            </a:r>
            <a:r>
              <a:rPr lang="id-ID" sz="2400" cap="none" dirty="0">
                <a:solidFill>
                  <a:srgbClr val="543108"/>
                </a:solidFill>
                <a:latin typeface="Times New Roman" panose="02020603050405020304" pitchFamily="18" charset="0"/>
                <a:cs typeface="Times New Roman" panose="02020603050405020304" pitchFamily="18" charset="0"/>
              </a:rPr>
              <a:t> 2025 sebagai berikut :</a:t>
            </a:r>
          </a:p>
        </p:txBody>
      </p:sp>
      <p:pic>
        <p:nvPicPr>
          <p:cNvPr id="3" name="Picture 2">
            <a:extLst>
              <a:ext uri="{FF2B5EF4-FFF2-40B4-BE49-F238E27FC236}">
                <a16:creationId xmlns:a16="http://schemas.microsoft.com/office/drawing/2014/main" id="{483EFCB5-9F21-4073-B95B-64554B953C62}"/>
              </a:ext>
            </a:extLst>
          </p:cNvPr>
          <p:cNvPicPr>
            <a:picLocks noChangeAspect="1"/>
          </p:cNvPicPr>
          <p:nvPr/>
        </p:nvPicPr>
        <p:blipFill>
          <a:blip r:embed="rId2"/>
          <a:stretch>
            <a:fillRect/>
          </a:stretch>
        </p:blipFill>
        <p:spPr>
          <a:xfrm>
            <a:off x="12840365" y="2593970"/>
            <a:ext cx="9806683" cy="3931920"/>
          </a:xfrm>
          <a:prstGeom prst="rect">
            <a:avLst/>
          </a:prstGeom>
        </p:spPr>
      </p:pic>
      <p:sp>
        <p:nvSpPr>
          <p:cNvPr id="6" name="Title 1">
            <a:extLst>
              <a:ext uri="{FF2B5EF4-FFF2-40B4-BE49-F238E27FC236}">
                <a16:creationId xmlns:a16="http://schemas.microsoft.com/office/drawing/2014/main" id="{06925955-5CE8-00A4-BAD7-5D7AEA8A251D}"/>
              </a:ext>
            </a:extLst>
          </p:cNvPr>
          <p:cNvSpPr txBox="1">
            <a:spLocks/>
          </p:cNvSpPr>
          <p:nvPr/>
        </p:nvSpPr>
        <p:spPr>
          <a:xfrm>
            <a:off x="13061492" y="8317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id-ID" sz="2400">
                <a:solidFill>
                  <a:srgbClr val="543108"/>
                </a:solidFill>
                <a:latin typeface="Arial" panose="020B0604020202020204" pitchFamily="34" charset="0"/>
                <a:cs typeface="Arial" panose="020B0604020202020204" pitchFamily="34" charset="0"/>
              </a:rPr>
              <a:t>Komposisi Pemegang Saham Perseroan sesuai Daftar Pemegang Saham Keseluruhan atas Saham PT Samcro Hyosung Adilestari Tbk (ACRO) dari Kustodian Sentral Efek Indonesia per tanggal 28 Mei 2025 sebagai berikut :</a:t>
            </a:r>
            <a:endParaRPr lang="id-ID" sz="2400" dirty="0">
              <a:solidFill>
                <a:srgbClr val="543108"/>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22F07C4D-640F-242C-AA09-9B29C2572C8A}"/>
              </a:ext>
            </a:extLst>
          </p:cNvPr>
          <p:cNvPicPr>
            <a:picLocks noChangeAspect="1"/>
          </p:cNvPicPr>
          <p:nvPr/>
        </p:nvPicPr>
        <p:blipFill>
          <a:blip r:embed="rId3"/>
          <a:stretch>
            <a:fillRect/>
          </a:stretch>
        </p:blipFill>
        <p:spPr>
          <a:xfrm>
            <a:off x="1793513" y="2183762"/>
            <a:ext cx="8430802" cy="4572638"/>
          </a:xfrm>
          <a:prstGeom prst="rect">
            <a:avLst/>
          </a:prstGeom>
        </p:spPr>
      </p:pic>
    </p:spTree>
    <p:extLst>
      <p:ext uri="{BB962C8B-B14F-4D97-AF65-F5344CB8AC3E}">
        <p14:creationId xmlns:p14="http://schemas.microsoft.com/office/powerpoint/2010/main" val="2526599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BB666-B5F1-435D-9C5E-5D492B3DFE67}"/>
              </a:ext>
            </a:extLst>
          </p:cNvPr>
          <p:cNvSpPr>
            <a:spLocks noGrp="1"/>
          </p:cNvSpPr>
          <p:nvPr>
            <p:ph type="title"/>
          </p:nvPr>
        </p:nvSpPr>
        <p:spPr>
          <a:xfrm>
            <a:off x="654085" y="571966"/>
            <a:ext cx="10515600" cy="1325563"/>
          </a:xfrm>
        </p:spPr>
        <p:txBody>
          <a:bodyPr>
            <a:normAutofit/>
          </a:bodyPr>
          <a:lstStyle/>
          <a:p>
            <a:pPr algn="ctr"/>
            <a:r>
              <a:rPr lang="id-ID" sz="2400" b="1" cap="none" dirty="0">
                <a:solidFill>
                  <a:srgbClr val="543108"/>
                </a:solidFill>
                <a:latin typeface="Arial" panose="020B0604020202020204" pitchFamily="34" charset="0"/>
                <a:cs typeface="Arial" panose="020B0604020202020204" pitchFamily="34" charset="0"/>
              </a:rPr>
              <a:t>Mata Acara Rapat Umum Pemegang Saham Tahunan</a:t>
            </a:r>
            <a:endParaRPr lang="id-ID" sz="2400" b="1" dirty="0">
              <a:solidFill>
                <a:srgbClr val="543108"/>
              </a:solidFill>
              <a:latin typeface="Arial" panose="020B0604020202020204" pitchFamily="34" charset="0"/>
              <a:cs typeface="Arial" panose="020B0604020202020204" pitchFamily="34" charset="0"/>
            </a:endParaRPr>
          </a:p>
        </p:txBody>
      </p:sp>
      <p:sp>
        <p:nvSpPr>
          <p:cNvPr id="6" name="Subtitle 2">
            <a:extLst>
              <a:ext uri="{FF2B5EF4-FFF2-40B4-BE49-F238E27FC236}">
                <a16:creationId xmlns:a16="http://schemas.microsoft.com/office/drawing/2014/main" id="{D1446DF7-BAAB-4211-A98B-6AD8AED144F6}"/>
              </a:ext>
            </a:extLst>
          </p:cNvPr>
          <p:cNvSpPr txBox="1">
            <a:spLocks/>
          </p:cNvSpPr>
          <p:nvPr/>
        </p:nvSpPr>
        <p:spPr>
          <a:xfrm>
            <a:off x="823519" y="1527703"/>
            <a:ext cx="10544962" cy="5074433"/>
          </a:xfrm>
          <a:prstGeom prst="rect">
            <a:avLst/>
          </a:prstGeom>
        </p:spPr>
        <p:txBody>
          <a:bodyPr>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457200" lvl="0" indent="-457200" algn="just">
              <a:lnSpc>
                <a:spcPct val="100000"/>
              </a:lnSpc>
              <a:buFont typeface="+mj-lt"/>
              <a:buAutoNum type="arabicPeriod"/>
            </a:pPr>
            <a:r>
              <a:rPr lang="id-ID" sz="1700" dirty="0">
                <a:solidFill>
                  <a:srgbClr val="543108"/>
                </a:solidFill>
                <a:latin typeface="Times New Roman" panose="02020603050405020304" pitchFamily="18" charset="0"/>
                <a:cs typeface="Times New Roman" panose="02020603050405020304" pitchFamily="18" charset="0"/>
              </a:rPr>
              <a:t>Persetujuan atas Laporan Tahunan termasuk Laporan Keuangan Perseroan dan Laporan Tugas Pengawasan Dewan Komisaris Perseroan untuk tahun buku yang berakhir pada tanggal 31 Desember 2025 serta </a:t>
            </a:r>
            <a:r>
              <a:rPr lang="en-US" sz="1700" dirty="0" err="1">
                <a:solidFill>
                  <a:srgbClr val="543108"/>
                </a:solidFill>
                <a:latin typeface="Times New Roman" panose="02020603050405020304" pitchFamily="18" charset="0"/>
                <a:cs typeface="Times New Roman" panose="02020603050405020304" pitchFamily="18" charset="0"/>
              </a:rPr>
              <a:t>pemberian</a:t>
            </a:r>
            <a:r>
              <a:rPr lang="en-US" sz="1700" dirty="0">
                <a:solidFill>
                  <a:srgbClr val="543108"/>
                </a:solidFill>
                <a:latin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cs typeface="Times New Roman" panose="02020603050405020304" pitchFamily="18" charset="0"/>
              </a:rPr>
              <a:t>pelunasan dan pembebasan tanggung jawab (</a:t>
            </a:r>
            <a:r>
              <a:rPr lang="id-ID" sz="1700" i="1" dirty="0">
                <a:solidFill>
                  <a:srgbClr val="543108"/>
                </a:solidFill>
                <a:latin typeface="Times New Roman" panose="02020603050405020304" pitchFamily="18" charset="0"/>
                <a:cs typeface="Times New Roman" panose="02020603050405020304" pitchFamily="18" charset="0"/>
              </a:rPr>
              <a:t>acquit et de charge</a:t>
            </a:r>
            <a:r>
              <a:rPr lang="id-ID" sz="1700" dirty="0">
                <a:solidFill>
                  <a:srgbClr val="543108"/>
                </a:solidFill>
                <a:latin typeface="Times New Roman" panose="02020603050405020304" pitchFamily="18" charset="0"/>
                <a:cs typeface="Times New Roman" panose="02020603050405020304" pitchFamily="18" charset="0"/>
              </a:rPr>
              <a:t>) kepada anggota Direksi atas tindakan pengurusan dan kepada anggota Dewan Komisaris Perseroan atas tindakan pengawasan yang dilakukan selama tahun buku yang berakhir pada tanggal 31 Desember 2025;</a:t>
            </a:r>
            <a:endParaRPr lang="en-ID" sz="1700" dirty="0">
              <a:solidFill>
                <a:srgbClr val="543108"/>
              </a:solidFill>
              <a:latin typeface="Times New Roman" panose="02020603050405020304" pitchFamily="18" charset="0"/>
              <a:cs typeface="Times New Roman" panose="02020603050405020304" pitchFamily="18" charset="0"/>
            </a:endParaRPr>
          </a:p>
          <a:p>
            <a:pPr marL="457200" lvl="0" indent="-457200" algn="just">
              <a:buFont typeface="+mj-lt"/>
              <a:buAutoNum type="arabicPeriod"/>
            </a:pPr>
            <a:r>
              <a:rPr lang="en-US" sz="1800" kern="0" dirty="0" err="1">
                <a:solidFill>
                  <a:srgbClr val="543108"/>
                </a:solidFill>
                <a:latin typeface="Times New Roman" panose="02020603050405020304" pitchFamily="18" charset="0"/>
                <a:cs typeface="Times New Roman" panose="02020603050405020304" pitchFamily="18" charset="0"/>
              </a:rPr>
              <a:t>Penetapan</a:t>
            </a:r>
            <a:r>
              <a:rPr lang="en-US" sz="1800" kern="0" dirty="0">
                <a:solidFill>
                  <a:srgbClr val="543108"/>
                </a:solidFill>
                <a:latin typeface="Times New Roman" panose="02020603050405020304" pitchFamily="18" charset="0"/>
                <a:cs typeface="Times New Roman" panose="02020603050405020304" pitchFamily="18" charset="0"/>
              </a:rPr>
              <a:t> </a:t>
            </a:r>
            <a:r>
              <a:rPr lang="id-ID" sz="1800" kern="0" dirty="0">
                <a:solidFill>
                  <a:srgbClr val="543108"/>
                </a:solidFill>
                <a:latin typeface="Times New Roman" panose="02020603050405020304" pitchFamily="18" charset="0"/>
                <a:cs typeface="Times New Roman" panose="02020603050405020304" pitchFamily="18" charset="0"/>
              </a:rPr>
              <a:t>P</a:t>
            </a:r>
            <a:r>
              <a:rPr lang="en-US" sz="1800" kern="0" dirty="0" err="1">
                <a:solidFill>
                  <a:srgbClr val="543108"/>
                </a:solidFill>
                <a:latin typeface="Times New Roman" panose="02020603050405020304" pitchFamily="18" charset="0"/>
                <a:cs typeface="Times New Roman" panose="02020603050405020304" pitchFamily="18" charset="0"/>
              </a:rPr>
              <a:t>enggunaan</a:t>
            </a:r>
            <a:r>
              <a:rPr lang="en-US" sz="1800" kern="0" dirty="0">
                <a:solidFill>
                  <a:srgbClr val="543108"/>
                </a:solidFill>
                <a:latin typeface="Times New Roman" panose="02020603050405020304" pitchFamily="18" charset="0"/>
                <a:cs typeface="Times New Roman" panose="02020603050405020304" pitchFamily="18" charset="0"/>
              </a:rPr>
              <a:t> </a:t>
            </a:r>
            <a:r>
              <a:rPr lang="id-ID" sz="1800" kern="0" dirty="0">
                <a:solidFill>
                  <a:srgbClr val="543108"/>
                </a:solidFill>
                <a:latin typeface="Times New Roman" panose="02020603050405020304" pitchFamily="18" charset="0"/>
                <a:cs typeface="Times New Roman" panose="02020603050405020304" pitchFamily="18" charset="0"/>
              </a:rPr>
              <a:t>L</a:t>
            </a:r>
            <a:r>
              <a:rPr lang="en-US" sz="1800" kern="0" dirty="0">
                <a:solidFill>
                  <a:srgbClr val="543108"/>
                </a:solidFill>
                <a:latin typeface="Times New Roman" panose="02020603050405020304" pitchFamily="18" charset="0"/>
                <a:cs typeface="Times New Roman" panose="02020603050405020304" pitchFamily="18" charset="0"/>
              </a:rPr>
              <a:t>aba</a:t>
            </a:r>
            <a:r>
              <a:rPr lang="id-ID" sz="1800" kern="0" dirty="0">
                <a:solidFill>
                  <a:srgbClr val="543108"/>
                </a:solidFill>
                <a:latin typeface="Times New Roman" panose="02020603050405020304" pitchFamily="18" charset="0"/>
                <a:cs typeface="Times New Roman" panose="02020603050405020304" pitchFamily="18" charset="0"/>
              </a:rPr>
              <a:t> Bersih</a:t>
            </a:r>
            <a:r>
              <a:rPr lang="en-US" sz="1800" kern="0" dirty="0">
                <a:solidFill>
                  <a:srgbClr val="543108"/>
                </a:solidFill>
                <a:latin typeface="Times New Roman" panose="02020603050405020304" pitchFamily="18" charset="0"/>
                <a:cs typeface="Times New Roman" panose="02020603050405020304" pitchFamily="18" charset="0"/>
              </a:rPr>
              <a:t> </a:t>
            </a:r>
            <a:r>
              <a:rPr lang="id-ID" sz="1800" kern="0" dirty="0">
                <a:solidFill>
                  <a:srgbClr val="543108"/>
                </a:solidFill>
                <a:latin typeface="Times New Roman" panose="02020603050405020304" pitchFamily="18" charset="0"/>
                <a:cs typeface="Times New Roman" panose="02020603050405020304" pitchFamily="18" charset="0"/>
              </a:rPr>
              <a:t>P</a:t>
            </a:r>
            <a:r>
              <a:rPr lang="en-US" sz="1800" kern="0" dirty="0" err="1">
                <a:solidFill>
                  <a:srgbClr val="543108"/>
                </a:solidFill>
                <a:latin typeface="Times New Roman" panose="02020603050405020304" pitchFamily="18" charset="0"/>
                <a:cs typeface="Times New Roman" panose="02020603050405020304" pitchFamily="18" charset="0"/>
              </a:rPr>
              <a:t>erseroan</a:t>
            </a:r>
            <a:r>
              <a:rPr lang="id-ID" sz="1800" kern="0" dirty="0">
                <a:solidFill>
                  <a:srgbClr val="543108"/>
                </a:solidFill>
                <a:latin typeface="Times New Roman" panose="02020603050405020304" pitchFamily="18" charset="0"/>
                <a:cs typeface="Times New Roman" panose="02020603050405020304" pitchFamily="18" charset="0"/>
              </a:rPr>
              <a:t> untuk tahun buku </a:t>
            </a:r>
            <a:r>
              <a:rPr lang="en-US" sz="1800" kern="0" dirty="0">
                <a:solidFill>
                  <a:srgbClr val="543108"/>
                </a:solidFill>
                <a:latin typeface="Times New Roman" panose="02020603050405020304" pitchFamily="18" charset="0"/>
                <a:cs typeface="Times New Roman" panose="02020603050405020304" pitchFamily="18" charset="0"/>
              </a:rPr>
              <a:t>yang </a:t>
            </a:r>
            <a:r>
              <a:rPr lang="en-US" sz="1800" kern="0" dirty="0" err="1">
                <a:solidFill>
                  <a:srgbClr val="543108"/>
                </a:solidFill>
                <a:latin typeface="Times New Roman" panose="02020603050405020304" pitchFamily="18" charset="0"/>
                <a:cs typeface="Times New Roman" panose="02020603050405020304" pitchFamily="18" charset="0"/>
              </a:rPr>
              <a:t>berakhir</a:t>
            </a:r>
            <a:r>
              <a:rPr lang="en-US" sz="1800" kern="0" dirty="0">
                <a:solidFill>
                  <a:srgbClr val="543108"/>
                </a:solidFill>
                <a:latin typeface="Times New Roman" panose="02020603050405020304" pitchFamily="18" charset="0"/>
                <a:cs typeface="Times New Roman" panose="02020603050405020304" pitchFamily="18" charset="0"/>
              </a:rPr>
              <a:t> pada </a:t>
            </a:r>
            <a:r>
              <a:rPr lang="en-US" sz="1800" kern="0" dirty="0" err="1">
                <a:solidFill>
                  <a:srgbClr val="543108"/>
                </a:solidFill>
                <a:latin typeface="Times New Roman" panose="02020603050405020304" pitchFamily="18" charset="0"/>
                <a:cs typeface="Times New Roman" panose="02020603050405020304" pitchFamily="18" charset="0"/>
              </a:rPr>
              <a:t>tanggal</a:t>
            </a:r>
            <a:r>
              <a:rPr lang="en-US" sz="1800" kern="0" dirty="0">
                <a:solidFill>
                  <a:srgbClr val="543108"/>
                </a:solidFill>
                <a:latin typeface="Times New Roman" panose="02020603050405020304" pitchFamily="18" charset="0"/>
                <a:cs typeface="Times New Roman" panose="02020603050405020304" pitchFamily="18" charset="0"/>
              </a:rPr>
              <a:t> 31 </a:t>
            </a:r>
            <a:r>
              <a:rPr lang="id-ID" sz="1800" kern="0" dirty="0">
                <a:solidFill>
                  <a:srgbClr val="543108"/>
                </a:solidFill>
                <a:latin typeface="Times New Roman" panose="02020603050405020304" pitchFamily="18" charset="0"/>
                <a:cs typeface="Times New Roman" panose="02020603050405020304" pitchFamily="18" charset="0"/>
              </a:rPr>
              <a:t>D</a:t>
            </a:r>
            <a:r>
              <a:rPr lang="en-US" sz="1800" kern="0" dirty="0" err="1">
                <a:solidFill>
                  <a:srgbClr val="543108"/>
                </a:solidFill>
                <a:latin typeface="Times New Roman" panose="02020603050405020304" pitchFamily="18" charset="0"/>
                <a:cs typeface="Times New Roman" panose="02020603050405020304" pitchFamily="18" charset="0"/>
              </a:rPr>
              <a:t>esember</a:t>
            </a:r>
            <a:r>
              <a:rPr lang="en-US" sz="1800" kern="0" dirty="0">
                <a:solidFill>
                  <a:srgbClr val="543108"/>
                </a:solidFill>
                <a:latin typeface="Times New Roman" panose="02020603050405020304" pitchFamily="18" charset="0"/>
                <a:cs typeface="Times New Roman" panose="02020603050405020304" pitchFamily="18" charset="0"/>
              </a:rPr>
              <a:t> 202</a:t>
            </a:r>
            <a:r>
              <a:rPr lang="id-ID" sz="1800" kern="0" dirty="0">
                <a:solidFill>
                  <a:srgbClr val="543108"/>
                </a:solidFill>
                <a:latin typeface="Times New Roman" panose="02020603050405020304" pitchFamily="18" charset="0"/>
                <a:cs typeface="Times New Roman" panose="02020603050405020304" pitchFamily="18" charset="0"/>
              </a:rPr>
              <a:t>5 dan pembagian dividen yang berasal dari Laba ditahan Perseroan</a:t>
            </a:r>
            <a:r>
              <a:rPr lang="id-ID" sz="1700" dirty="0">
                <a:solidFill>
                  <a:srgbClr val="543108"/>
                </a:solidFill>
                <a:latin typeface="Times New Roman" panose="02020603050405020304" pitchFamily="18" charset="0"/>
                <a:cs typeface="Times New Roman" panose="02020603050405020304" pitchFamily="18" charset="0"/>
              </a:rPr>
              <a:t>;</a:t>
            </a:r>
            <a:endParaRPr lang="en-ID" sz="1700" dirty="0">
              <a:solidFill>
                <a:srgbClr val="543108"/>
              </a:solidFill>
              <a:latin typeface="Times New Roman" panose="02020603050405020304" pitchFamily="18" charset="0"/>
              <a:cs typeface="Times New Roman" panose="02020603050405020304" pitchFamily="18" charset="0"/>
            </a:endParaRPr>
          </a:p>
          <a:p>
            <a:pPr marL="457200" lvl="0" indent="-457200" algn="just">
              <a:buFont typeface="+mj-lt"/>
              <a:buAutoNum type="arabicPeriod"/>
            </a:pPr>
            <a:r>
              <a:rPr lang="id-ID" sz="1700" dirty="0">
                <a:solidFill>
                  <a:srgbClr val="543108"/>
                </a:solidFill>
                <a:latin typeface="Times New Roman" panose="02020603050405020304" pitchFamily="18" charset="0"/>
                <a:cs typeface="Times New Roman" panose="02020603050405020304" pitchFamily="18" charset="0"/>
              </a:rPr>
              <a:t>Penetapan gaji atau honorarium dan tunjangan untuk tahun buku 2026 bagi anggota Direksi dan Dewan Komisaris Perseroan;</a:t>
            </a:r>
            <a:endParaRPr lang="en-ID" sz="1700" dirty="0">
              <a:solidFill>
                <a:srgbClr val="543108"/>
              </a:solidFill>
              <a:latin typeface="Times New Roman" panose="02020603050405020304" pitchFamily="18" charset="0"/>
              <a:cs typeface="Times New Roman" panose="02020603050405020304" pitchFamily="18" charset="0"/>
            </a:endParaRPr>
          </a:p>
          <a:p>
            <a:pPr marL="457200" lvl="0" indent="-457200" algn="just">
              <a:buFont typeface="+mj-lt"/>
              <a:buAutoNum type="arabicPeriod"/>
            </a:pPr>
            <a:r>
              <a:rPr lang="id-ID" sz="1700" dirty="0">
                <a:solidFill>
                  <a:srgbClr val="543108"/>
                </a:solidFill>
                <a:latin typeface="Times New Roman" panose="02020603050405020304" pitchFamily="18" charset="0"/>
                <a:cs typeface="Times New Roman" panose="02020603050405020304" pitchFamily="18" charset="0"/>
              </a:rPr>
              <a:t>Penunjukan Kantor Akuntan Publik Terdaftar (termasuk Akuntan Publik Terdaftar yang tergabung dalam Kantor Akuntan Publik Terdaftar) untuk mengaudit/memeriksa buku-buku Perseroan untuk tahun buku yang berakhir pada tanggal 31 Desember 2026;</a:t>
            </a:r>
            <a:endParaRPr lang="en-ID" sz="1700" dirty="0">
              <a:solidFill>
                <a:srgbClr val="543108"/>
              </a:solidFill>
              <a:latin typeface="Times New Roman" panose="02020603050405020304" pitchFamily="18" charset="0"/>
              <a:cs typeface="Times New Roman" panose="02020603050405020304" pitchFamily="18" charset="0"/>
            </a:endParaRPr>
          </a:p>
          <a:p>
            <a:pPr marL="457200" lvl="0" indent="-457200" algn="just">
              <a:buFont typeface="+mj-lt"/>
              <a:buAutoNum type="arabicPeriod"/>
            </a:pPr>
            <a:r>
              <a:rPr lang="id-ID" sz="1700" dirty="0">
                <a:solidFill>
                  <a:srgbClr val="543108"/>
                </a:solidFill>
                <a:latin typeface="Times New Roman" panose="02020603050405020304" pitchFamily="18" charset="0"/>
                <a:cs typeface="Times New Roman" panose="02020603050405020304" pitchFamily="18" charset="0"/>
              </a:rPr>
              <a:t>Laporan dan Pertanggungjawaban Realisasi Penggunaan Dana Hasil Penawaran Umum</a:t>
            </a:r>
            <a:r>
              <a:rPr lang="en-US" sz="1700" dirty="0">
                <a:solidFill>
                  <a:srgbClr val="543108"/>
                </a:solidFill>
                <a:latin typeface="Times New Roman" panose="02020603050405020304" pitchFamily="18" charset="0"/>
                <a:cs typeface="Times New Roman" panose="02020603050405020304" pitchFamily="18" charset="0"/>
              </a:rPr>
              <a:t> Perdana Saham.</a:t>
            </a:r>
            <a:endParaRPr lang="en-ID" sz="1700"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002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B20F0-D46F-4FB6-847D-8EB599EB48D4}"/>
              </a:ext>
            </a:extLst>
          </p:cNvPr>
          <p:cNvSpPr>
            <a:spLocks noGrp="1"/>
          </p:cNvSpPr>
          <p:nvPr>
            <p:ph type="title"/>
          </p:nvPr>
        </p:nvSpPr>
        <p:spPr>
          <a:xfrm>
            <a:off x="3956859" y="1473200"/>
            <a:ext cx="7930341" cy="3822700"/>
          </a:xfrm>
        </p:spPr>
        <p:txBody>
          <a:bodyPr anchor="ctr">
            <a:noAutofit/>
          </a:bodyPr>
          <a:lstStyle/>
          <a:p>
            <a:pPr algn="just">
              <a:lnSpc>
                <a:spcPct val="100000"/>
              </a:lnSpc>
            </a:pPr>
            <a:r>
              <a:rPr lang="id-ID" sz="2400" b="1" dirty="0">
                <a:solidFill>
                  <a:srgbClr val="543108"/>
                </a:solidFill>
                <a:latin typeface="Arial" panose="020B0604020202020204" pitchFamily="34" charset="0"/>
                <a:cs typeface="Arial" panose="020B0604020202020204" pitchFamily="34" charset="0"/>
              </a:rPr>
              <a:t>Persetujuan atas Laporan Tahunan termasuk Laporan Keuangan Perseroan dan Laporan Tugas Pengawasan Dewan Komisaris Perseroan untuk tahun buku yang berakhir pada tanggal 31 Desember 2025 serta pemberian pelunasan dan pembebasan tanggung jawab (</a:t>
            </a:r>
            <a:r>
              <a:rPr lang="id-ID" sz="2400" b="1" i="1" dirty="0">
                <a:solidFill>
                  <a:srgbClr val="543108"/>
                </a:solidFill>
                <a:latin typeface="Arial" panose="020B0604020202020204" pitchFamily="34" charset="0"/>
                <a:cs typeface="Arial" panose="020B0604020202020204" pitchFamily="34" charset="0"/>
              </a:rPr>
              <a:t>acquit et de charge</a:t>
            </a:r>
            <a:r>
              <a:rPr lang="id-ID" sz="2400" b="1" dirty="0">
                <a:solidFill>
                  <a:srgbClr val="543108"/>
                </a:solidFill>
                <a:latin typeface="Arial" panose="020B0604020202020204" pitchFamily="34" charset="0"/>
                <a:cs typeface="Arial" panose="020B0604020202020204" pitchFamily="34" charset="0"/>
              </a:rPr>
              <a:t>) kepada anggota Direksi atas tindakan pengurusan dan kepada anggota Dewan Komisaris Perseroan atas tindakan pengawasan yang dilakukan selama tahun buku yang berakhir pada tanggal 31 Desember 2025</a:t>
            </a:r>
          </a:p>
        </p:txBody>
      </p:sp>
      <p:sp>
        <p:nvSpPr>
          <p:cNvPr id="3" name="Subtitle 2">
            <a:extLst>
              <a:ext uri="{FF2B5EF4-FFF2-40B4-BE49-F238E27FC236}">
                <a16:creationId xmlns:a16="http://schemas.microsoft.com/office/drawing/2014/main" id="{8C3E7C55-F7F1-4459-A0B8-4B25D4D6C5FA}"/>
              </a:ext>
            </a:extLst>
          </p:cNvPr>
          <p:cNvSpPr>
            <a:spLocks noGrp="1"/>
          </p:cNvSpPr>
          <p:nvPr>
            <p:ph type="body" idx="1"/>
          </p:nvPr>
        </p:nvSpPr>
        <p:spPr>
          <a:xfrm>
            <a:off x="1054100" y="2654300"/>
            <a:ext cx="2438400" cy="1477935"/>
          </a:xfrm>
        </p:spPr>
        <p:txBody>
          <a:bodyPr vert="horz" lIns="91440" tIns="45720" rIns="91440" bIns="45720" rtlCol="0">
            <a:noAutofit/>
          </a:bodyPr>
          <a:lstStyle/>
          <a:p>
            <a:pPr algn="ctr">
              <a:lnSpc>
                <a:spcPct val="100000"/>
              </a:lnSpc>
            </a:pPr>
            <a:r>
              <a:rPr lang="en-US" sz="3600" dirty="0">
                <a:solidFill>
                  <a:srgbClr val="543108"/>
                </a:solidFill>
                <a:latin typeface="Times New Roman" panose="02020603050405020304" pitchFamily="18" charset="0"/>
                <a:cs typeface="Times New Roman" panose="02020603050405020304" pitchFamily="18" charset="0"/>
              </a:rPr>
              <a:t>Mata Acara </a:t>
            </a:r>
            <a:r>
              <a:rPr lang="en-US" sz="3600" dirty="0" err="1">
                <a:solidFill>
                  <a:srgbClr val="543108"/>
                </a:solidFill>
                <a:latin typeface="Times New Roman" panose="02020603050405020304" pitchFamily="18" charset="0"/>
                <a:cs typeface="Times New Roman" panose="02020603050405020304" pitchFamily="18" charset="0"/>
              </a:rPr>
              <a:t>ke</a:t>
            </a:r>
            <a:r>
              <a:rPr lang="en-US" sz="3600" dirty="0">
                <a:solidFill>
                  <a:srgbClr val="543108"/>
                </a:solidFill>
                <a:latin typeface="Times New Roman" panose="02020603050405020304" pitchFamily="18" charset="0"/>
                <a:cs typeface="Times New Roman" panose="02020603050405020304" pitchFamily="18" charset="0"/>
              </a:rPr>
              <a:t> 1</a:t>
            </a:r>
            <a:endParaRPr lang="id-ID" sz="3600" dirty="0">
              <a:solidFill>
                <a:srgbClr val="543108"/>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2411099-C913-CF76-05BE-5F56CAD3180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53000"/>
            <a:ext cx="2889274" cy="2166956"/>
          </a:xfrm>
          <a:prstGeom prst="rect">
            <a:avLst/>
          </a:prstGeom>
        </p:spPr>
      </p:pic>
    </p:spTree>
    <p:extLst>
      <p:ext uri="{BB962C8B-B14F-4D97-AF65-F5344CB8AC3E}">
        <p14:creationId xmlns:p14="http://schemas.microsoft.com/office/powerpoint/2010/main" val="428089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5DAA3A-8A26-40E6-B20C-03FA14711689}"/>
              </a:ext>
            </a:extLst>
          </p:cNvPr>
          <p:cNvSpPr>
            <a:spLocks noGrp="1"/>
          </p:cNvSpPr>
          <p:nvPr>
            <p:ph type="subTitle" idx="4294967295"/>
          </p:nvPr>
        </p:nvSpPr>
        <p:spPr>
          <a:xfrm>
            <a:off x="596900" y="1390650"/>
            <a:ext cx="11007725" cy="4789488"/>
          </a:xfrm>
        </p:spPr>
        <p:txBody>
          <a:bodyPr>
            <a:normAutofit/>
          </a:bodyPr>
          <a:lstStyle/>
          <a:p>
            <a:pPr marL="0" indent="0" algn="just">
              <a:buNone/>
            </a:pPr>
            <a:r>
              <a:rPr lang="id-ID" sz="2400" cap="none" dirty="0">
                <a:solidFill>
                  <a:srgbClr val="543108"/>
                </a:solidFill>
                <a:latin typeface="Times New Roman" panose="02020603050405020304" pitchFamily="18" charset="0"/>
                <a:cs typeface="Times New Roman" panose="02020603050405020304" pitchFamily="18" charset="0"/>
              </a:rPr>
              <a:t>Pemegang saham atau kuasa pemegang saham yang kami hormati, kami telah menerbitkan Laporan Tahunan Perseroan untuk tahun buku 2025 yang berisikan kinerja Perseroan selama tahun 2025 dan telah ditandatangani oleh semua Dewan Komisaris dan Direksi Perseroan sesuai anggaran dasar Perseroan. Dalam Laporan Tahunan dimaksud, telah disampaikan Laporan Keuangan tahunan Perseroan untuk tahun buku yang berakhir pada tanggal 31 Desember 2025 yang telah diperiksa oleh </a:t>
            </a:r>
            <a:r>
              <a:rPr lang="id-ID" sz="2400" dirty="0">
                <a:solidFill>
                  <a:srgbClr val="543108"/>
                </a:solidFill>
                <a:latin typeface="Times New Roman" panose="02020603050405020304" pitchFamily="18" charset="0"/>
                <a:cs typeface="Times New Roman" panose="02020603050405020304" pitchFamily="18" charset="0"/>
              </a:rPr>
              <a:t>K</a:t>
            </a:r>
            <a:r>
              <a:rPr lang="id-ID" sz="2400" cap="none" dirty="0">
                <a:solidFill>
                  <a:srgbClr val="543108"/>
                </a:solidFill>
                <a:latin typeface="Times New Roman" panose="02020603050405020304" pitchFamily="18" charset="0"/>
                <a:cs typeface="Times New Roman" panose="02020603050405020304" pitchFamily="18" charset="0"/>
              </a:rPr>
              <a:t>antor </a:t>
            </a:r>
            <a:r>
              <a:rPr lang="id-ID" sz="2400" dirty="0">
                <a:solidFill>
                  <a:srgbClr val="543108"/>
                </a:solidFill>
                <a:latin typeface="Times New Roman" panose="02020603050405020304" pitchFamily="18" charset="0"/>
                <a:cs typeface="Times New Roman" panose="02020603050405020304" pitchFamily="18" charset="0"/>
              </a:rPr>
              <a:t>A</a:t>
            </a:r>
            <a:r>
              <a:rPr lang="id-ID" sz="2400" cap="none" dirty="0">
                <a:solidFill>
                  <a:srgbClr val="543108"/>
                </a:solidFill>
                <a:latin typeface="Times New Roman" panose="02020603050405020304" pitchFamily="18" charset="0"/>
                <a:cs typeface="Times New Roman" panose="02020603050405020304" pitchFamily="18" charset="0"/>
              </a:rPr>
              <a:t>kuntan </a:t>
            </a:r>
            <a:r>
              <a:rPr lang="id-ID" sz="2400" dirty="0">
                <a:solidFill>
                  <a:srgbClr val="543108"/>
                </a:solidFill>
                <a:latin typeface="Times New Roman" panose="02020603050405020304" pitchFamily="18" charset="0"/>
                <a:cs typeface="Times New Roman" panose="02020603050405020304" pitchFamily="18" charset="0"/>
              </a:rPr>
              <a:t>P</a:t>
            </a:r>
            <a:r>
              <a:rPr lang="id-ID" sz="2400" cap="none" dirty="0">
                <a:solidFill>
                  <a:srgbClr val="543108"/>
                </a:solidFill>
                <a:latin typeface="Times New Roman" panose="02020603050405020304" pitchFamily="18" charset="0"/>
                <a:cs typeface="Times New Roman" panose="02020603050405020304" pitchFamily="18" charset="0"/>
              </a:rPr>
              <a:t>ublik ( KAP ) Kanel  &amp; Rekan sebagaimana terlihat dalam laporannya nomor : </a:t>
            </a:r>
            <a:r>
              <a:rPr lang="id-ID" sz="2400" dirty="0">
                <a:solidFill>
                  <a:srgbClr val="543108"/>
                </a:solidFill>
                <a:latin typeface="Times New Roman" panose="02020603050405020304" pitchFamily="18" charset="0"/>
                <a:cs typeface="Times New Roman" panose="02020603050405020304" pitchFamily="18" charset="0"/>
              </a:rPr>
              <a:t>00025/2.1363/AU.1/04/1809-2/1/III/2026 tanggal 30 Maret 2026</a:t>
            </a:r>
            <a:r>
              <a:rPr lang="id-ID" sz="2400" cap="none" dirty="0">
                <a:solidFill>
                  <a:srgbClr val="543108"/>
                </a:solidFill>
                <a:latin typeface="Times New Roman" panose="02020603050405020304" pitchFamily="18" charset="0"/>
                <a:cs typeface="Times New Roman" panose="02020603050405020304" pitchFamily="18" charset="0"/>
              </a:rPr>
              <a:t> dengan pendapat “</a:t>
            </a:r>
            <a:r>
              <a:rPr lang="id-ID" sz="2400" b="1" cap="none" dirty="0">
                <a:solidFill>
                  <a:srgbClr val="543108"/>
                </a:solidFill>
                <a:latin typeface="Times New Roman" panose="02020603050405020304" pitchFamily="18" charset="0"/>
                <a:cs typeface="Times New Roman" panose="02020603050405020304" pitchFamily="18" charset="0"/>
              </a:rPr>
              <a:t>Wajar Tanpa Pengecualian</a:t>
            </a:r>
            <a:r>
              <a:rPr lang="id-ID" sz="2400" cap="none" dirty="0">
                <a:solidFill>
                  <a:srgbClr val="543108"/>
                </a:solidFill>
                <a:latin typeface="Times New Roman" panose="02020603050405020304" pitchFamily="18" charset="0"/>
                <a:cs typeface="Times New Roman" panose="02020603050405020304" pitchFamily="18" charset="0"/>
              </a:rPr>
              <a:t>”. Laporan Tahunan Perseroan telah diumumkan kepada publik melalui website Perseroan dan melalui situs web Bursa Efek Indonesia pada tanggal 30 April 2026. </a:t>
            </a:r>
          </a:p>
          <a:p>
            <a:endParaRPr lang="id-ID" sz="2400" cap="none"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2663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F2E81-61C8-4F34-A834-E3C8CA13BE08}"/>
              </a:ext>
            </a:extLst>
          </p:cNvPr>
          <p:cNvSpPr>
            <a:spLocks noGrp="1"/>
          </p:cNvSpPr>
          <p:nvPr>
            <p:ph type="title"/>
          </p:nvPr>
        </p:nvSpPr>
        <p:spPr>
          <a:xfrm>
            <a:off x="723900" y="466725"/>
            <a:ext cx="10515600" cy="1325563"/>
          </a:xfrm>
        </p:spPr>
        <p:txBody>
          <a:bodyPr>
            <a:normAutofit/>
          </a:bodyPr>
          <a:lstStyle/>
          <a:p>
            <a:pPr algn="ctr"/>
            <a:r>
              <a:rPr lang="id-ID" b="1" cap="none" dirty="0">
                <a:solidFill>
                  <a:srgbClr val="543108"/>
                </a:solidFill>
                <a:latin typeface="Arial" panose="020B0604020202020204" pitchFamily="34" charset="0"/>
                <a:cs typeface="Arial" panose="020B0604020202020204" pitchFamily="34" charset="0"/>
              </a:rPr>
              <a:t>Laporan Laba Rugi</a:t>
            </a:r>
          </a:p>
        </p:txBody>
      </p:sp>
      <p:sp>
        <p:nvSpPr>
          <p:cNvPr id="3" name="Subtitle 2">
            <a:extLst>
              <a:ext uri="{FF2B5EF4-FFF2-40B4-BE49-F238E27FC236}">
                <a16:creationId xmlns:a16="http://schemas.microsoft.com/office/drawing/2014/main" id="{DD28BB6C-999F-4FE2-82E4-AC995D93C392}"/>
              </a:ext>
            </a:extLst>
          </p:cNvPr>
          <p:cNvSpPr>
            <a:spLocks noGrp="1"/>
          </p:cNvSpPr>
          <p:nvPr>
            <p:ph idx="4294967295"/>
          </p:nvPr>
        </p:nvSpPr>
        <p:spPr>
          <a:xfrm>
            <a:off x="736600" y="1528763"/>
            <a:ext cx="10756900" cy="681037"/>
          </a:xfrm>
        </p:spPr>
        <p:txBody>
          <a:bodyPr>
            <a:normAutofit/>
          </a:bodyPr>
          <a:lstStyle/>
          <a:p>
            <a:pPr marL="0" indent="0" algn="just">
              <a:buNone/>
            </a:pPr>
            <a:r>
              <a:rPr lang="id-ID" sz="2000" cap="none" dirty="0">
                <a:solidFill>
                  <a:srgbClr val="543108"/>
                </a:solidFill>
                <a:latin typeface="Times New Roman" panose="02020603050405020304" pitchFamily="18" charset="0"/>
                <a:cs typeface="Times New Roman" panose="02020603050405020304" pitchFamily="18" charset="0"/>
              </a:rPr>
              <a:t>Ringkasan Laporan Tahunan Perseroan untuk tahun buku per 31 Desember 202</a:t>
            </a:r>
            <a:r>
              <a:rPr lang="en-US" sz="2000" cap="none" dirty="0">
                <a:solidFill>
                  <a:srgbClr val="543108"/>
                </a:solidFill>
                <a:latin typeface="Times New Roman" panose="02020603050405020304" pitchFamily="18" charset="0"/>
                <a:cs typeface="Times New Roman" panose="02020603050405020304" pitchFamily="18" charset="0"/>
              </a:rPr>
              <a:t>5</a:t>
            </a:r>
            <a:r>
              <a:rPr lang="id-ID" sz="2000" cap="none" dirty="0">
                <a:solidFill>
                  <a:srgbClr val="543108"/>
                </a:solidFill>
                <a:latin typeface="Times New Roman" panose="02020603050405020304" pitchFamily="18" charset="0"/>
                <a:cs typeface="Times New Roman" panose="02020603050405020304" pitchFamily="18" charset="0"/>
              </a:rPr>
              <a:t> dan perbandingannya untuk tahun buku yang berakhir pada 31 Desember 202</a:t>
            </a:r>
            <a:r>
              <a:rPr lang="id-ID" sz="2000" dirty="0">
                <a:solidFill>
                  <a:srgbClr val="543108"/>
                </a:solidFill>
                <a:latin typeface="Times New Roman" panose="02020603050405020304" pitchFamily="18" charset="0"/>
                <a:cs typeface="Times New Roman" panose="02020603050405020304" pitchFamily="18" charset="0"/>
              </a:rPr>
              <a:t>4</a:t>
            </a:r>
            <a:r>
              <a:rPr lang="id-ID" sz="2000" cap="none" dirty="0">
                <a:solidFill>
                  <a:srgbClr val="543108"/>
                </a:solidFill>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338366FD-F78A-487B-9B6A-542E61649C06}"/>
              </a:ext>
            </a:extLst>
          </p:cNvPr>
          <p:cNvPicPr>
            <a:picLocks noChangeAspect="1"/>
          </p:cNvPicPr>
          <p:nvPr/>
        </p:nvPicPr>
        <p:blipFill>
          <a:blip r:embed="rId2"/>
          <a:stretch>
            <a:fillRect/>
          </a:stretch>
        </p:blipFill>
        <p:spPr>
          <a:xfrm>
            <a:off x="12922403" y="2013204"/>
            <a:ext cx="8711893" cy="4110266"/>
          </a:xfrm>
          <a:prstGeom prst="rect">
            <a:avLst/>
          </a:prstGeom>
        </p:spPr>
      </p:pic>
      <p:pic>
        <p:nvPicPr>
          <p:cNvPr id="8" name="Picture 7">
            <a:extLst>
              <a:ext uri="{FF2B5EF4-FFF2-40B4-BE49-F238E27FC236}">
                <a16:creationId xmlns:a16="http://schemas.microsoft.com/office/drawing/2014/main" id="{40B4E13C-DECE-7B69-4639-D1C1C68E63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48861" y="2235201"/>
            <a:ext cx="8378880" cy="4622800"/>
          </a:xfrm>
          <a:prstGeom prst="rect">
            <a:avLst/>
          </a:prstGeom>
        </p:spPr>
      </p:pic>
    </p:spTree>
    <p:extLst>
      <p:ext uri="{BB962C8B-B14F-4D97-AF65-F5344CB8AC3E}">
        <p14:creationId xmlns:p14="http://schemas.microsoft.com/office/powerpoint/2010/main" val="3912627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B2C21E4-71AA-404D-8084-F9FCBFB19AE4}"/>
              </a:ext>
            </a:extLst>
          </p:cNvPr>
          <p:cNvSpPr>
            <a:spLocks noGrp="1"/>
          </p:cNvSpPr>
          <p:nvPr>
            <p:ph type="subTitle" idx="4294967295"/>
          </p:nvPr>
        </p:nvSpPr>
        <p:spPr>
          <a:xfrm>
            <a:off x="552450" y="1160463"/>
            <a:ext cx="11118850" cy="5126037"/>
          </a:xfrm>
        </p:spPr>
        <p:txBody>
          <a:bodyPr>
            <a:noAutofit/>
          </a:bodyPr>
          <a:lstStyle/>
          <a:p>
            <a:pPr marL="342900" indent="-342900" algn="just"/>
            <a:r>
              <a:rPr lang="id-ID" sz="2200" dirty="0">
                <a:solidFill>
                  <a:srgbClr val="543108"/>
                </a:solidFill>
                <a:latin typeface="Times New Roman" panose="02020603050405020304" pitchFamily="18" charset="0"/>
                <a:cs typeface="Times New Roman" panose="02020603050405020304" pitchFamily="18" charset="0"/>
              </a:rPr>
              <a:t>Tahun 2025, Perseroan mencatatkan penjualan neto sebesar Rp41,87 miliar, menurun sebesar 4% atau setara Rp1,85 miliar dibandingkan tahun 2024 yang tercatat sebesar Rp43,72 miliar.</a:t>
            </a:r>
          </a:p>
          <a:p>
            <a:pPr marL="342900" indent="-342900" algn="just"/>
            <a:r>
              <a:rPr lang="id-ID" sz="2200" dirty="0">
                <a:solidFill>
                  <a:srgbClr val="543108"/>
                </a:solidFill>
                <a:latin typeface="Times New Roman" panose="02020603050405020304" pitchFamily="18" charset="0"/>
                <a:cs typeface="Times New Roman" panose="02020603050405020304" pitchFamily="18" charset="0"/>
              </a:rPr>
              <a:t>Laba kotor Perseroan pada tahun 2025 sebesar Rp20,30 miliar, menurun sebesar 1% atau setara Rp264,62 juta dibanding tahun sebelumnya yang tercatat sebesar Rp20,57 mliar.</a:t>
            </a:r>
          </a:p>
          <a:p>
            <a:pPr marL="342900" indent="-342900" algn="just"/>
            <a:r>
              <a:rPr lang="id-ID" sz="2200" dirty="0">
                <a:solidFill>
                  <a:srgbClr val="543108"/>
                </a:solidFill>
                <a:latin typeface="Times New Roman" panose="02020603050405020304" pitchFamily="18" charset="0"/>
                <a:cs typeface="Times New Roman" panose="02020603050405020304" pitchFamily="18" charset="0"/>
              </a:rPr>
              <a:t>Pada tahun buku 2025, laba operasi Perseroan tercatat sebesar Rp11,53 miliar, menurun sebesar 11% atau setara Rp1,40 miliar dibandingkan tahun sebelumnya yang tercatat sebesar Rp12,92 miliar.</a:t>
            </a:r>
          </a:p>
          <a:p>
            <a:pPr marL="342900" indent="-342900" algn="just"/>
            <a:r>
              <a:rPr lang="id-ID" sz="2200" dirty="0">
                <a:solidFill>
                  <a:srgbClr val="543108"/>
                </a:solidFill>
                <a:latin typeface="Times New Roman" panose="02020603050405020304" pitchFamily="18" charset="0"/>
                <a:cs typeface="Times New Roman" panose="02020603050405020304" pitchFamily="18" charset="0"/>
              </a:rPr>
              <a:t>Laba sebelum pajak penghasilan Perseroan pada tahun 2025 tercatat Rp12,65 miliar, meningkat sebesar 6% atau setara Rp728,43 juta dibanding tahun sebelumnya yang tercatat sebesar Rp11,92 miliar.</a:t>
            </a:r>
          </a:p>
          <a:p>
            <a:pPr marL="342900" indent="-342900" algn="just"/>
            <a:r>
              <a:rPr lang="id-ID" sz="2200" dirty="0">
                <a:solidFill>
                  <a:srgbClr val="543108"/>
                </a:solidFill>
                <a:latin typeface="Times New Roman" panose="02020603050405020304" pitchFamily="18" charset="0"/>
                <a:cs typeface="Times New Roman" panose="02020603050405020304" pitchFamily="18" charset="0"/>
              </a:rPr>
              <a:t>Laba Bersih tahun berjalan Perseroan tercatat sebesar Rp10,02 miliar di tahun 2025, meningkat sebesar 10% atau setara Rp909,40 juta dibanding tahun 2024 yang tercatat sebesar Rp9,11 miliar.</a:t>
            </a:r>
            <a:endParaRPr lang="id-ID" sz="2200" cap="none"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1916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C183-D0F6-40E6-B9F3-DCBB190C73BE}"/>
              </a:ext>
            </a:extLst>
          </p:cNvPr>
          <p:cNvSpPr>
            <a:spLocks noGrp="1"/>
          </p:cNvSpPr>
          <p:nvPr>
            <p:ph type="title"/>
          </p:nvPr>
        </p:nvSpPr>
        <p:spPr>
          <a:xfrm>
            <a:off x="838200" y="512383"/>
            <a:ext cx="10515600" cy="1023809"/>
          </a:xfrm>
        </p:spPr>
        <p:txBody>
          <a:bodyPr>
            <a:normAutofit/>
          </a:bodyPr>
          <a:lstStyle/>
          <a:p>
            <a:pPr algn="ctr"/>
            <a:r>
              <a:rPr lang="id-ID" b="1" cap="none" dirty="0">
                <a:solidFill>
                  <a:srgbClr val="543108"/>
                </a:solidFill>
                <a:latin typeface="Arial" panose="020B0604020202020204" pitchFamily="34" charset="0"/>
                <a:cs typeface="Arial" panose="020B0604020202020204" pitchFamily="34" charset="0"/>
              </a:rPr>
              <a:t>Laporan Komisaris</a:t>
            </a:r>
          </a:p>
        </p:txBody>
      </p:sp>
      <p:sp>
        <p:nvSpPr>
          <p:cNvPr id="3" name="Subtitle 2">
            <a:extLst>
              <a:ext uri="{FF2B5EF4-FFF2-40B4-BE49-F238E27FC236}">
                <a16:creationId xmlns:a16="http://schemas.microsoft.com/office/drawing/2014/main" id="{6F6F4813-F692-49FA-9497-8D777797FCB1}"/>
              </a:ext>
            </a:extLst>
          </p:cNvPr>
          <p:cNvSpPr>
            <a:spLocks noGrp="1"/>
          </p:cNvSpPr>
          <p:nvPr>
            <p:ph sz="half" idx="1"/>
          </p:nvPr>
        </p:nvSpPr>
        <p:spPr>
          <a:xfrm>
            <a:off x="219456" y="1371600"/>
            <a:ext cx="11759184" cy="5340095"/>
          </a:xfrm>
        </p:spPr>
        <p:txBody>
          <a:bodyPr>
            <a:noAutofit/>
          </a:bodyPr>
          <a:lstStyle/>
          <a:p>
            <a:pPr marL="0" indent="0" algn="just">
              <a:buNone/>
            </a:pPr>
            <a:r>
              <a:rPr lang="id-ID" sz="1800" cap="none" dirty="0">
                <a:solidFill>
                  <a:srgbClr val="543108"/>
                </a:solidFill>
                <a:latin typeface="Times New Roman" panose="02020603050405020304" pitchFamily="18" charset="0"/>
                <a:cs typeface="Times New Roman" panose="02020603050405020304" pitchFamily="18" charset="0"/>
              </a:rPr>
              <a:t>Dewan Komisaris melaksanakan fungsi pengawasan terhadap pengelolaan Perseroan oleh Direksi sepanjang tahun buku 2025, dengan memastikan bahwa pelaksanaan kegiatan usaha tetap berada dalam kerangka tata kelola perusahaan yang baik serta mempertimbangkan keberlangsungan usaha Perseroan. Dalam menjalankan fungsi tersebut, Dewan Komisaris secara konsisten memantau perkembangan kinerja Perseroan di tengah dinamika lingkungan usaha yang memengaruhi aktivitas industri dan tingkat permintaan. Pengawasan dilakukan melalui penelaahan atas implementasi strategi, kinerja operasional, serta pengelolaan risiko, guna memastikan bahwa Perseroan dikelola secara hati-hati, terarah, dan sesuai dengan kebijakan yang telah ditetapkan. </a:t>
            </a:r>
          </a:p>
          <a:p>
            <a:pPr marL="0" indent="0" algn="just">
              <a:buNone/>
            </a:pPr>
            <a:r>
              <a:rPr lang="id-ID" sz="1800" dirty="0">
                <a:solidFill>
                  <a:srgbClr val="543108"/>
                </a:solidFill>
                <a:latin typeface="Times New Roman" panose="02020603050405020304" pitchFamily="18" charset="0"/>
                <a:cs typeface="Times New Roman" panose="02020603050405020304" pitchFamily="18" charset="0"/>
              </a:rPr>
              <a:t>Pengawasan yang dilakukan juga mencakup penelaahan atas konsistensi pelaksanaan kebijakan dan strategi usaha, serta kesesuaiannya dengan kondisi yang dihadapi Perseroan. Melalui pendekatan tersebut, Dewan Komisaris berupaya memastikan bahwa proses pengelolaan usaha tetap berjalan secara seimbang antara pengendalian risiko dan kelangsungan operasional. Laporan ini merupakan wujud pelaksanaan fungsi pengawasan Dewan Komisaris selama tahun buku 2025, yang mencerminkan pandangan Dewan Komisaris terhadap kondisi Perseroan.</a:t>
            </a:r>
          </a:p>
          <a:p>
            <a:pPr marL="0" indent="0" algn="just">
              <a:buNone/>
            </a:pPr>
            <a:r>
              <a:rPr lang="id-ID" sz="1800" dirty="0">
                <a:solidFill>
                  <a:srgbClr val="543108"/>
                </a:solidFill>
                <a:latin typeface="Times New Roman" panose="02020603050405020304" pitchFamily="18" charset="0"/>
                <a:cs typeface="Times New Roman" panose="02020603050405020304" pitchFamily="18" charset="0"/>
              </a:rPr>
              <a:t>Sebagai penutup, kami Dewan Komisaris berterimakasih kepada Direksi, Karyawan, Pemegang Saham, serta pemangku kepentingan lainnya atas doa, dukungan, kerja keras dan kepercayaan sehingga Perseroan dapat mempertahankan dan melanjutkan kinerja di periode-periode berikutnya. Semoga, Perseroan terus berkembang dan berkontribusi dalam meningkatkan kesejahteraan seluruh pemangku kepentingan, serta meningkatkan kinerja keuangan yang memuaskan dan kinerja operasional yang efisien dan bertanggung jawab.</a:t>
            </a:r>
          </a:p>
          <a:p>
            <a:pPr marL="0" indent="0" algn="just">
              <a:buNone/>
            </a:pPr>
            <a:r>
              <a:rPr lang="id-ID" sz="1800" dirty="0">
                <a:solidFill>
                  <a:srgbClr val="543108"/>
                </a:solidFill>
                <a:latin typeface="Times New Roman" panose="02020603050405020304" pitchFamily="18" charset="0"/>
                <a:cs typeface="Times New Roman" panose="02020603050405020304" pitchFamily="18" charset="0"/>
              </a:rPr>
              <a:t>Demikian laporan Tugas Pengawasan Dewan Komisaris kami sampaikan, terimakasih.</a:t>
            </a:r>
          </a:p>
        </p:txBody>
      </p:sp>
    </p:spTree>
    <p:extLst>
      <p:ext uri="{BB962C8B-B14F-4D97-AF65-F5344CB8AC3E}">
        <p14:creationId xmlns:p14="http://schemas.microsoft.com/office/powerpoint/2010/main" val="2492782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2B49BA-AE3B-A9E7-5587-88A042A3EBF4}"/>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0" b="100000" l="0" r="100000">
                        <a14:foregroundMark x1="77930" y1="9843" x2="91504" y2="24964"/>
                        <a14:foregroundMark x1="43359" y1="98288" x2="86035" y2="38374"/>
                      </a14:backgroundRemoval>
                    </a14:imgEffect>
                  </a14:imgLayer>
                </a14:imgProps>
              </a:ext>
              <a:ext uri="{28A0092B-C50C-407E-A947-70E740481C1C}">
                <a14:useLocalDpi xmlns:a14="http://schemas.microsoft.com/office/drawing/2010/main"/>
              </a:ext>
            </a:extLst>
          </a:blip>
          <a:stretch>
            <a:fillRect/>
          </a:stretch>
        </p:blipFill>
        <p:spPr>
          <a:xfrm>
            <a:off x="9525" y="4282391"/>
            <a:ext cx="3762376" cy="2575610"/>
          </a:xfrm>
          <a:prstGeom prst="rect">
            <a:avLst/>
          </a:prstGeom>
        </p:spPr>
      </p:pic>
      <p:sp>
        <p:nvSpPr>
          <p:cNvPr id="7" name="Title 1">
            <a:extLst>
              <a:ext uri="{FF2B5EF4-FFF2-40B4-BE49-F238E27FC236}">
                <a16:creationId xmlns:a16="http://schemas.microsoft.com/office/drawing/2014/main" id="{73FD19FD-2DE9-EED5-DF9E-CEF18E16EABF}"/>
              </a:ext>
            </a:extLst>
          </p:cNvPr>
          <p:cNvSpPr>
            <a:spLocks noGrp="1"/>
          </p:cNvSpPr>
          <p:nvPr>
            <p:ph type="title"/>
          </p:nvPr>
        </p:nvSpPr>
        <p:spPr>
          <a:xfrm>
            <a:off x="1666761" y="1900810"/>
            <a:ext cx="8858479" cy="2218181"/>
          </a:xfrm>
        </p:spPr>
        <p:txBody>
          <a:bodyPr>
            <a:normAutofit/>
          </a:bodyPr>
          <a:lstStyle/>
          <a:p>
            <a:pPr algn="ctr"/>
            <a:r>
              <a:rPr lang="en-US" sz="4000" b="1" kern="0" dirty="0">
                <a:solidFill>
                  <a:srgbClr val="543108"/>
                </a:solidFill>
                <a:latin typeface="Arial" panose="020B0604020202020204" pitchFamily="34" charset="0"/>
                <a:cs typeface="Arial" panose="020B0604020202020204" pitchFamily="34" charset="0"/>
              </a:rPr>
              <a:t>SESI </a:t>
            </a:r>
            <a:r>
              <a:rPr lang="id-ID" sz="4000" b="1" kern="0" dirty="0">
                <a:solidFill>
                  <a:srgbClr val="543108"/>
                </a:solidFill>
                <a:latin typeface="Arial" panose="020B0604020202020204" pitchFamily="34" charset="0"/>
                <a:cs typeface="Arial" panose="020B0604020202020204" pitchFamily="34" charset="0"/>
              </a:rPr>
              <a:t>PEMUNGUTAN SUARA</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&amp;</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PENGAMBILAN KEPUTUSAN</a:t>
            </a:r>
            <a:endParaRPr lang="id-ID" sz="4000" dirty="0">
              <a:solidFill>
                <a:srgbClr val="54310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113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F0B7D-9E38-4393-90F0-7EB5BE072CC5}"/>
              </a:ext>
            </a:extLst>
          </p:cNvPr>
          <p:cNvSpPr>
            <a:spLocks noGrp="1"/>
          </p:cNvSpPr>
          <p:nvPr>
            <p:ph type="title"/>
          </p:nvPr>
        </p:nvSpPr>
        <p:spPr>
          <a:xfrm>
            <a:off x="3982259" y="2171700"/>
            <a:ext cx="8046720" cy="2120900"/>
          </a:xfrm>
        </p:spPr>
        <p:txBody>
          <a:bodyPr>
            <a:normAutofit fontScale="90000"/>
          </a:bodyPr>
          <a:lstStyle/>
          <a:p>
            <a:pPr algn="just"/>
            <a:r>
              <a:rPr lang="en-US" sz="3200" b="1" kern="0" dirty="0" err="1">
                <a:solidFill>
                  <a:srgbClr val="543108"/>
                </a:solidFill>
                <a:latin typeface="Arial" panose="020B0604020202020204" pitchFamily="34" charset="0"/>
                <a:cs typeface="Arial" panose="020B0604020202020204" pitchFamily="34" charset="0"/>
              </a:rPr>
              <a:t>Penetapan</a:t>
            </a:r>
            <a:r>
              <a:rPr lang="en-US" sz="3200" b="1" kern="0" dirty="0">
                <a:solidFill>
                  <a:srgbClr val="543108"/>
                </a:solidFill>
                <a:latin typeface="Arial" panose="020B0604020202020204" pitchFamily="34" charset="0"/>
                <a:cs typeface="Arial" panose="020B0604020202020204" pitchFamily="34" charset="0"/>
              </a:rPr>
              <a:t> </a:t>
            </a:r>
            <a:r>
              <a:rPr lang="id-ID" sz="3200" b="1" kern="0" dirty="0">
                <a:solidFill>
                  <a:srgbClr val="543108"/>
                </a:solidFill>
                <a:latin typeface="Arial" panose="020B0604020202020204" pitchFamily="34" charset="0"/>
                <a:cs typeface="Arial" panose="020B0604020202020204" pitchFamily="34" charset="0"/>
              </a:rPr>
              <a:t>P</a:t>
            </a:r>
            <a:r>
              <a:rPr lang="en-US" sz="3200" b="1" kern="0" dirty="0" err="1">
                <a:solidFill>
                  <a:srgbClr val="543108"/>
                </a:solidFill>
                <a:latin typeface="Arial" panose="020B0604020202020204" pitchFamily="34" charset="0"/>
                <a:cs typeface="Arial" panose="020B0604020202020204" pitchFamily="34" charset="0"/>
              </a:rPr>
              <a:t>enggunaan</a:t>
            </a:r>
            <a:r>
              <a:rPr lang="en-US" sz="3200" b="1" kern="0" dirty="0">
                <a:solidFill>
                  <a:srgbClr val="543108"/>
                </a:solidFill>
                <a:latin typeface="Arial" panose="020B0604020202020204" pitchFamily="34" charset="0"/>
                <a:cs typeface="Arial" panose="020B0604020202020204" pitchFamily="34" charset="0"/>
              </a:rPr>
              <a:t> </a:t>
            </a:r>
            <a:r>
              <a:rPr lang="id-ID" sz="3200" b="1" kern="0" dirty="0">
                <a:solidFill>
                  <a:srgbClr val="543108"/>
                </a:solidFill>
                <a:latin typeface="Arial" panose="020B0604020202020204" pitchFamily="34" charset="0"/>
                <a:cs typeface="Arial" panose="020B0604020202020204" pitchFamily="34" charset="0"/>
              </a:rPr>
              <a:t>L</a:t>
            </a:r>
            <a:r>
              <a:rPr lang="en-US" sz="3200" b="1" kern="0" dirty="0">
                <a:solidFill>
                  <a:srgbClr val="543108"/>
                </a:solidFill>
                <a:latin typeface="Arial" panose="020B0604020202020204" pitchFamily="34" charset="0"/>
                <a:cs typeface="Arial" panose="020B0604020202020204" pitchFamily="34" charset="0"/>
              </a:rPr>
              <a:t>aba</a:t>
            </a:r>
            <a:r>
              <a:rPr lang="id-ID" sz="3200" b="1" kern="0" dirty="0">
                <a:solidFill>
                  <a:srgbClr val="543108"/>
                </a:solidFill>
                <a:latin typeface="Arial" panose="020B0604020202020204" pitchFamily="34" charset="0"/>
                <a:cs typeface="Arial" panose="020B0604020202020204" pitchFamily="34" charset="0"/>
              </a:rPr>
              <a:t> Bersih</a:t>
            </a:r>
            <a:r>
              <a:rPr lang="en-US" sz="3200" b="1" kern="0" dirty="0">
                <a:solidFill>
                  <a:srgbClr val="543108"/>
                </a:solidFill>
                <a:latin typeface="Arial" panose="020B0604020202020204" pitchFamily="34" charset="0"/>
                <a:cs typeface="Arial" panose="020B0604020202020204" pitchFamily="34" charset="0"/>
              </a:rPr>
              <a:t> </a:t>
            </a:r>
            <a:r>
              <a:rPr lang="id-ID" sz="3200" b="1" kern="0" dirty="0">
                <a:solidFill>
                  <a:srgbClr val="543108"/>
                </a:solidFill>
                <a:latin typeface="Arial" panose="020B0604020202020204" pitchFamily="34" charset="0"/>
                <a:cs typeface="Arial" panose="020B0604020202020204" pitchFamily="34" charset="0"/>
              </a:rPr>
              <a:t>P</a:t>
            </a:r>
            <a:r>
              <a:rPr lang="en-US" sz="3200" b="1" kern="0" dirty="0" err="1">
                <a:solidFill>
                  <a:srgbClr val="543108"/>
                </a:solidFill>
                <a:latin typeface="Arial" panose="020B0604020202020204" pitchFamily="34" charset="0"/>
                <a:cs typeface="Arial" panose="020B0604020202020204" pitchFamily="34" charset="0"/>
              </a:rPr>
              <a:t>erseroan</a:t>
            </a:r>
            <a:r>
              <a:rPr lang="id-ID" sz="3200" b="1" kern="0" dirty="0">
                <a:solidFill>
                  <a:srgbClr val="543108"/>
                </a:solidFill>
                <a:latin typeface="Arial" panose="020B0604020202020204" pitchFamily="34" charset="0"/>
                <a:cs typeface="Arial" panose="020B0604020202020204" pitchFamily="34" charset="0"/>
              </a:rPr>
              <a:t> untuk tahun buku </a:t>
            </a:r>
            <a:r>
              <a:rPr lang="en-US" sz="3200" b="1" kern="0" dirty="0">
                <a:solidFill>
                  <a:srgbClr val="543108"/>
                </a:solidFill>
                <a:latin typeface="Arial" panose="020B0604020202020204" pitchFamily="34" charset="0"/>
                <a:cs typeface="Arial" panose="020B0604020202020204" pitchFamily="34" charset="0"/>
              </a:rPr>
              <a:t>yang </a:t>
            </a:r>
            <a:r>
              <a:rPr lang="en-US" sz="3200" b="1" kern="0" dirty="0" err="1">
                <a:solidFill>
                  <a:srgbClr val="543108"/>
                </a:solidFill>
                <a:latin typeface="Arial" panose="020B0604020202020204" pitchFamily="34" charset="0"/>
                <a:cs typeface="Arial" panose="020B0604020202020204" pitchFamily="34" charset="0"/>
              </a:rPr>
              <a:t>berakhir</a:t>
            </a:r>
            <a:r>
              <a:rPr lang="en-US" sz="3200" b="1" kern="0" dirty="0">
                <a:solidFill>
                  <a:srgbClr val="543108"/>
                </a:solidFill>
                <a:latin typeface="Arial" panose="020B0604020202020204" pitchFamily="34" charset="0"/>
                <a:cs typeface="Arial" panose="020B0604020202020204" pitchFamily="34" charset="0"/>
              </a:rPr>
              <a:t> pada </a:t>
            </a:r>
            <a:r>
              <a:rPr lang="en-US" sz="3200" b="1" kern="0" dirty="0" err="1">
                <a:solidFill>
                  <a:srgbClr val="543108"/>
                </a:solidFill>
                <a:latin typeface="Arial" panose="020B0604020202020204" pitchFamily="34" charset="0"/>
                <a:cs typeface="Arial" panose="020B0604020202020204" pitchFamily="34" charset="0"/>
              </a:rPr>
              <a:t>tanggal</a:t>
            </a:r>
            <a:r>
              <a:rPr lang="en-US" sz="3200" b="1" kern="0" dirty="0">
                <a:solidFill>
                  <a:srgbClr val="543108"/>
                </a:solidFill>
                <a:latin typeface="Arial" panose="020B0604020202020204" pitchFamily="34" charset="0"/>
                <a:cs typeface="Arial" panose="020B0604020202020204" pitchFamily="34" charset="0"/>
              </a:rPr>
              <a:t> 31 </a:t>
            </a:r>
            <a:r>
              <a:rPr lang="id-ID" sz="3200" b="1" kern="0" dirty="0">
                <a:solidFill>
                  <a:srgbClr val="543108"/>
                </a:solidFill>
                <a:latin typeface="Arial" panose="020B0604020202020204" pitchFamily="34" charset="0"/>
                <a:cs typeface="Arial" panose="020B0604020202020204" pitchFamily="34" charset="0"/>
              </a:rPr>
              <a:t>D</a:t>
            </a:r>
            <a:r>
              <a:rPr lang="en-US" sz="3200" b="1" kern="0" dirty="0" err="1">
                <a:solidFill>
                  <a:srgbClr val="543108"/>
                </a:solidFill>
                <a:latin typeface="Arial" panose="020B0604020202020204" pitchFamily="34" charset="0"/>
                <a:cs typeface="Arial" panose="020B0604020202020204" pitchFamily="34" charset="0"/>
              </a:rPr>
              <a:t>esember</a:t>
            </a:r>
            <a:r>
              <a:rPr lang="en-US" sz="3200" b="1" kern="0" dirty="0">
                <a:solidFill>
                  <a:srgbClr val="543108"/>
                </a:solidFill>
                <a:latin typeface="Arial" panose="020B0604020202020204" pitchFamily="34" charset="0"/>
                <a:cs typeface="Arial" panose="020B0604020202020204" pitchFamily="34" charset="0"/>
              </a:rPr>
              <a:t> 202</a:t>
            </a:r>
            <a:r>
              <a:rPr lang="id-ID" sz="3200" b="1" kern="0" dirty="0">
                <a:solidFill>
                  <a:srgbClr val="543108"/>
                </a:solidFill>
                <a:latin typeface="Arial" panose="020B0604020202020204" pitchFamily="34" charset="0"/>
                <a:cs typeface="Arial" panose="020B0604020202020204" pitchFamily="34" charset="0"/>
              </a:rPr>
              <a:t>5 dan pembagian dividen yang berasal dari Laba ditahan Perseroan</a:t>
            </a:r>
            <a:endParaRPr lang="id-ID" sz="3200" dirty="0">
              <a:solidFill>
                <a:srgbClr val="543108"/>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054F084-E39D-4703-FE5C-6BC4E22ED7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27979" y="3765170"/>
            <a:ext cx="3305231" cy="3092830"/>
          </a:xfrm>
          <a:prstGeom prst="rect">
            <a:avLst/>
          </a:prstGeom>
        </p:spPr>
      </p:pic>
      <p:sp>
        <p:nvSpPr>
          <p:cNvPr id="6" name="Subtitle 2">
            <a:extLst>
              <a:ext uri="{FF2B5EF4-FFF2-40B4-BE49-F238E27FC236}">
                <a16:creationId xmlns:a16="http://schemas.microsoft.com/office/drawing/2014/main" id="{7FCD5094-0EAF-DB25-AC78-593E28F70D07}"/>
              </a:ext>
            </a:extLst>
          </p:cNvPr>
          <p:cNvSpPr>
            <a:spLocks noGrp="1"/>
          </p:cNvSpPr>
          <p:nvPr>
            <p:ph type="body" idx="1"/>
          </p:nvPr>
        </p:nvSpPr>
        <p:spPr>
          <a:xfrm>
            <a:off x="1054100" y="2654300"/>
            <a:ext cx="2438400" cy="1477935"/>
          </a:xfrm>
        </p:spPr>
        <p:txBody>
          <a:bodyPr vert="horz" lIns="91440" tIns="45720" rIns="91440" bIns="45720" rtlCol="0">
            <a:noAutofit/>
          </a:bodyPr>
          <a:lstStyle/>
          <a:p>
            <a:pPr algn="ctr">
              <a:lnSpc>
                <a:spcPct val="100000"/>
              </a:lnSpc>
            </a:pPr>
            <a:r>
              <a:rPr lang="en-US" sz="3600" dirty="0">
                <a:solidFill>
                  <a:srgbClr val="543108"/>
                </a:solidFill>
                <a:latin typeface="Times New Roman" panose="02020603050405020304" pitchFamily="18" charset="0"/>
                <a:cs typeface="Times New Roman" panose="02020603050405020304" pitchFamily="18" charset="0"/>
              </a:rPr>
              <a:t>Mata Acara </a:t>
            </a:r>
            <a:r>
              <a:rPr lang="en-US" sz="3600" dirty="0" err="1">
                <a:solidFill>
                  <a:srgbClr val="543108"/>
                </a:solidFill>
                <a:latin typeface="Times New Roman" panose="02020603050405020304" pitchFamily="18" charset="0"/>
                <a:cs typeface="Times New Roman" panose="02020603050405020304" pitchFamily="18" charset="0"/>
              </a:rPr>
              <a:t>ke</a:t>
            </a:r>
            <a:r>
              <a:rPr lang="en-US" sz="3600" dirty="0">
                <a:solidFill>
                  <a:srgbClr val="543108"/>
                </a:solidFill>
                <a:latin typeface="Times New Roman" panose="02020603050405020304" pitchFamily="18" charset="0"/>
                <a:cs typeface="Times New Roman" panose="02020603050405020304" pitchFamily="18" charset="0"/>
              </a:rPr>
              <a:t> 2</a:t>
            </a:r>
            <a:endParaRPr lang="id-ID" sz="3600"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8698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43B68-53DA-48E3-85FD-8BA99B54D1F9}"/>
              </a:ext>
            </a:extLst>
          </p:cNvPr>
          <p:cNvSpPr>
            <a:spLocks noGrp="1"/>
          </p:cNvSpPr>
          <p:nvPr>
            <p:ph type="title"/>
          </p:nvPr>
        </p:nvSpPr>
        <p:spPr>
          <a:xfrm>
            <a:off x="355600" y="758825"/>
            <a:ext cx="11290300" cy="1106551"/>
          </a:xfrm>
        </p:spPr>
        <p:txBody>
          <a:bodyPr>
            <a:normAutofit/>
          </a:bodyPr>
          <a:lstStyle/>
          <a:p>
            <a:pPr algn="ctr">
              <a:tabLst>
                <a:tab pos="0" algn="l"/>
                <a:tab pos="457200" algn="l"/>
              </a:tabLst>
            </a:pPr>
            <a:r>
              <a:rPr lang="en-US" sz="2400" b="1" kern="0" cap="none" dirty="0" err="1">
                <a:solidFill>
                  <a:srgbClr val="543108"/>
                </a:solidFill>
                <a:latin typeface="Arial" panose="020B0604020202020204" pitchFamily="34" charset="0"/>
                <a:cs typeface="Arial" panose="020B0604020202020204" pitchFamily="34" charset="0"/>
              </a:rPr>
              <a:t>Penetapan</a:t>
            </a:r>
            <a:r>
              <a:rPr lang="en-US" sz="2400" b="1" kern="0" cap="none" dirty="0">
                <a:solidFill>
                  <a:srgbClr val="543108"/>
                </a:solidFill>
                <a:latin typeface="Arial" panose="020B0604020202020204" pitchFamily="34" charset="0"/>
                <a:cs typeface="Arial" panose="020B0604020202020204" pitchFamily="34" charset="0"/>
              </a:rPr>
              <a:t> </a:t>
            </a:r>
            <a:r>
              <a:rPr lang="id-ID" sz="2400" b="1" kern="0" cap="none" dirty="0">
                <a:solidFill>
                  <a:srgbClr val="543108"/>
                </a:solidFill>
                <a:latin typeface="Arial" panose="020B0604020202020204" pitchFamily="34" charset="0"/>
                <a:cs typeface="Arial" panose="020B0604020202020204" pitchFamily="34" charset="0"/>
              </a:rPr>
              <a:t>P</a:t>
            </a:r>
            <a:r>
              <a:rPr lang="en-US" sz="2400" b="1" kern="0" cap="none" dirty="0" err="1">
                <a:solidFill>
                  <a:srgbClr val="543108"/>
                </a:solidFill>
                <a:latin typeface="Arial" panose="020B0604020202020204" pitchFamily="34" charset="0"/>
                <a:cs typeface="Arial" panose="020B0604020202020204" pitchFamily="34" charset="0"/>
              </a:rPr>
              <a:t>enggunaan</a:t>
            </a:r>
            <a:r>
              <a:rPr lang="en-US" sz="2400" b="1" kern="0" cap="none" dirty="0">
                <a:solidFill>
                  <a:srgbClr val="543108"/>
                </a:solidFill>
                <a:latin typeface="Arial" panose="020B0604020202020204" pitchFamily="34" charset="0"/>
                <a:cs typeface="Arial" panose="020B0604020202020204" pitchFamily="34" charset="0"/>
              </a:rPr>
              <a:t> </a:t>
            </a:r>
            <a:r>
              <a:rPr lang="id-ID" sz="2400" b="1" kern="0" cap="none" dirty="0">
                <a:solidFill>
                  <a:srgbClr val="543108"/>
                </a:solidFill>
                <a:latin typeface="Arial" panose="020B0604020202020204" pitchFamily="34" charset="0"/>
                <a:cs typeface="Arial" panose="020B0604020202020204" pitchFamily="34" charset="0"/>
              </a:rPr>
              <a:t>L</a:t>
            </a:r>
            <a:r>
              <a:rPr lang="en-US" sz="2400" b="1" kern="0" cap="none" dirty="0">
                <a:solidFill>
                  <a:srgbClr val="543108"/>
                </a:solidFill>
                <a:latin typeface="Arial" panose="020B0604020202020204" pitchFamily="34" charset="0"/>
                <a:cs typeface="Arial" panose="020B0604020202020204" pitchFamily="34" charset="0"/>
              </a:rPr>
              <a:t>aba</a:t>
            </a:r>
            <a:r>
              <a:rPr lang="id-ID" sz="2400" b="1" kern="0" cap="none" dirty="0">
                <a:solidFill>
                  <a:srgbClr val="543108"/>
                </a:solidFill>
                <a:latin typeface="Arial" panose="020B0604020202020204" pitchFamily="34" charset="0"/>
                <a:cs typeface="Arial" panose="020B0604020202020204" pitchFamily="34" charset="0"/>
              </a:rPr>
              <a:t> Bersih</a:t>
            </a:r>
            <a:r>
              <a:rPr lang="en-US" sz="2400" b="1" kern="0" cap="none" dirty="0">
                <a:solidFill>
                  <a:srgbClr val="543108"/>
                </a:solidFill>
                <a:latin typeface="Arial" panose="020B0604020202020204" pitchFamily="34" charset="0"/>
                <a:cs typeface="Arial" panose="020B0604020202020204" pitchFamily="34" charset="0"/>
              </a:rPr>
              <a:t> </a:t>
            </a:r>
            <a:r>
              <a:rPr lang="id-ID" sz="2400" b="1" kern="0" cap="none" dirty="0">
                <a:solidFill>
                  <a:srgbClr val="543108"/>
                </a:solidFill>
                <a:latin typeface="Arial" panose="020B0604020202020204" pitchFamily="34" charset="0"/>
                <a:cs typeface="Arial" panose="020B0604020202020204" pitchFamily="34" charset="0"/>
              </a:rPr>
              <a:t>P</a:t>
            </a:r>
            <a:r>
              <a:rPr lang="en-US" sz="2400" b="1" kern="0" cap="none" dirty="0" err="1">
                <a:solidFill>
                  <a:srgbClr val="543108"/>
                </a:solidFill>
                <a:latin typeface="Arial" panose="020B0604020202020204" pitchFamily="34" charset="0"/>
                <a:cs typeface="Arial" panose="020B0604020202020204" pitchFamily="34" charset="0"/>
              </a:rPr>
              <a:t>erseroan</a:t>
            </a:r>
            <a:r>
              <a:rPr lang="id-ID" sz="2400" b="1" kern="0" cap="none" dirty="0">
                <a:solidFill>
                  <a:srgbClr val="543108"/>
                </a:solidFill>
                <a:latin typeface="Arial" panose="020B0604020202020204" pitchFamily="34" charset="0"/>
                <a:cs typeface="Arial" panose="020B0604020202020204" pitchFamily="34" charset="0"/>
              </a:rPr>
              <a:t> untuk tahun buku </a:t>
            </a:r>
            <a:r>
              <a:rPr lang="en-US" sz="2400" b="1" kern="0" cap="none" dirty="0">
                <a:solidFill>
                  <a:srgbClr val="543108"/>
                </a:solidFill>
                <a:latin typeface="Arial" panose="020B0604020202020204" pitchFamily="34" charset="0"/>
                <a:cs typeface="Arial" panose="020B0604020202020204" pitchFamily="34" charset="0"/>
              </a:rPr>
              <a:t>yang </a:t>
            </a:r>
            <a:r>
              <a:rPr lang="en-US" sz="2400" b="1" kern="0" cap="none" dirty="0" err="1">
                <a:solidFill>
                  <a:srgbClr val="543108"/>
                </a:solidFill>
                <a:latin typeface="Arial" panose="020B0604020202020204" pitchFamily="34" charset="0"/>
                <a:cs typeface="Arial" panose="020B0604020202020204" pitchFamily="34" charset="0"/>
              </a:rPr>
              <a:t>berakhir</a:t>
            </a:r>
            <a:r>
              <a:rPr lang="en-US" sz="2400" b="1" kern="0" cap="none" dirty="0">
                <a:solidFill>
                  <a:srgbClr val="543108"/>
                </a:solidFill>
                <a:latin typeface="Arial" panose="020B0604020202020204" pitchFamily="34" charset="0"/>
                <a:cs typeface="Arial" panose="020B0604020202020204" pitchFamily="34" charset="0"/>
              </a:rPr>
              <a:t> pada </a:t>
            </a:r>
            <a:r>
              <a:rPr lang="en-US" sz="2400" b="1" kern="0" cap="none" dirty="0" err="1">
                <a:solidFill>
                  <a:srgbClr val="543108"/>
                </a:solidFill>
                <a:latin typeface="Arial" panose="020B0604020202020204" pitchFamily="34" charset="0"/>
                <a:cs typeface="Arial" panose="020B0604020202020204" pitchFamily="34" charset="0"/>
              </a:rPr>
              <a:t>tanggal</a:t>
            </a:r>
            <a:r>
              <a:rPr lang="en-US" sz="2400" b="1" kern="0" cap="none" dirty="0">
                <a:solidFill>
                  <a:srgbClr val="543108"/>
                </a:solidFill>
                <a:latin typeface="Arial" panose="020B0604020202020204" pitchFamily="34" charset="0"/>
                <a:cs typeface="Arial" panose="020B0604020202020204" pitchFamily="34" charset="0"/>
              </a:rPr>
              <a:t> 31 </a:t>
            </a:r>
            <a:r>
              <a:rPr lang="id-ID" sz="2400" b="1" kern="0" cap="none" dirty="0">
                <a:solidFill>
                  <a:srgbClr val="543108"/>
                </a:solidFill>
                <a:latin typeface="Arial" panose="020B0604020202020204" pitchFamily="34" charset="0"/>
                <a:cs typeface="Arial" panose="020B0604020202020204" pitchFamily="34" charset="0"/>
              </a:rPr>
              <a:t>D</a:t>
            </a:r>
            <a:r>
              <a:rPr lang="en-US" sz="2400" b="1" kern="0" cap="none" dirty="0" err="1">
                <a:solidFill>
                  <a:srgbClr val="543108"/>
                </a:solidFill>
                <a:latin typeface="Arial" panose="020B0604020202020204" pitchFamily="34" charset="0"/>
                <a:cs typeface="Arial" panose="020B0604020202020204" pitchFamily="34" charset="0"/>
              </a:rPr>
              <a:t>esember</a:t>
            </a:r>
            <a:r>
              <a:rPr lang="en-US" sz="2400" b="1" kern="0" cap="none" dirty="0">
                <a:solidFill>
                  <a:srgbClr val="543108"/>
                </a:solidFill>
                <a:latin typeface="Arial" panose="020B0604020202020204" pitchFamily="34" charset="0"/>
                <a:cs typeface="Arial" panose="020B0604020202020204" pitchFamily="34" charset="0"/>
              </a:rPr>
              <a:t> 202</a:t>
            </a:r>
            <a:r>
              <a:rPr lang="id-ID" sz="2400" b="1" kern="0" dirty="0">
                <a:solidFill>
                  <a:srgbClr val="543108"/>
                </a:solidFill>
                <a:latin typeface="Arial" panose="020B0604020202020204" pitchFamily="34" charset="0"/>
                <a:cs typeface="Arial" panose="020B0604020202020204" pitchFamily="34" charset="0"/>
              </a:rPr>
              <a:t>5 dan pembagian dividen yang berasal dari Laba ditahan Perseroan</a:t>
            </a:r>
            <a:endParaRPr lang="id-ID" sz="2400" cap="none" dirty="0">
              <a:solidFill>
                <a:srgbClr val="543108"/>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C99016D-CA75-48DE-A3BA-9881EA0F0362}"/>
              </a:ext>
            </a:extLst>
          </p:cNvPr>
          <p:cNvSpPr>
            <a:spLocks noGrp="1"/>
          </p:cNvSpPr>
          <p:nvPr>
            <p:ph idx="4294967295"/>
          </p:nvPr>
        </p:nvSpPr>
        <p:spPr>
          <a:xfrm>
            <a:off x="215900" y="1865376"/>
            <a:ext cx="11582400" cy="5005324"/>
          </a:xfrm>
        </p:spPr>
        <p:txBody>
          <a:bodyPr>
            <a:noAutofit/>
          </a:bodyPr>
          <a:lstStyle/>
          <a:p>
            <a:pPr marL="0" indent="0" algn="just">
              <a:buNone/>
            </a:pPr>
            <a:r>
              <a:rPr lang="id-ID" sz="2100" dirty="0">
                <a:solidFill>
                  <a:srgbClr val="543108"/>
                </a:solidFill>
                <a:latin typeface="Times New Roman" panose="02020603050405020304" pitchFamily="18" charset="0"/>
                <a:cs typeface="Times New Roman" panose="02020603050405020304" pitchFamily="18" charset="0"/>
              </a:rPr>
              <a:t>S</a:t>
            </a:r>
            <a:r>
              <a:rPr lang="en-US" sz="2100" dirty="0" err="1">
                <a:solidFill>
                  <a:srgbClr val="543108"/>
                </a:solidFill>
                <a:latin typeface="Times New Roman" panose="02020603050405020304" pitchFamily="18" charset="0"/>
                <a:cs typeface="Times New Roman" panose="02020603050405020304" pitchFamily="18" charset="0"/>
              </a:rPr>
              <a:t>ebagaimana</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tercatat</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dalam</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Laporan</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Keuangan</a:t>
            </a:r>
            <a:r>
              <a:rPr lang="en-US" sz="2100" dirty="0">
                <a:solidFill>
                  <a:srgbClr val="543108"/>
                </a:solidFill>
                <a:latin typeface="Times New Roman" panose="02020603050405020304" pitchFamily="18" charset="0"/>
                <a:cs typeface="Times New Roman" panose="02020603050405020304" pitchFamily="18" charset="0"/>
              </a:rPr>
              <a:t> Perseroan </a:t>
            </a:r>
            <a:r>
              <a:rPr lang="en-US" sz="2100" dirty="0" err="1">
                <a:solidFill>
                  <a:srgbClr val="543108"/>
                </a:solidFill>
                <a:latin typeface="Times New Roman" panose="02020603050405020304" pitchFamily="18" charset="0"/>
                <a:cs typeface="Times New Roman" panose="02020603050405020304" pitchFamily="18" charset="0"/>
              </a:rPr>
              <a:t>untuk</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tahun</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buku</a:t>
            </a:r>
            <a:r>
              <a:rPr lang="en-US" sz="2100" dirty="0">
                <a:solidFill>
                  <a:srgbClr val="543108"/>
                </a:solidFill>
                <a:latin typeface="Times New Roman" panose="02020603050405020304" pitchFamily="18" charset="0"/>
                <a:cs typeface="Times New Roman" panose="02020603050405020304" pitchFamily="18" charset="0"/>
              </a:rPr>
              <a:t> yang </a:t>
            </a:r>
            <a:r>
              <a:rPr lang="en-US" sz="2100" dirty="0" err="1">
                <a:solidFill>
                  <a:srgbClr val="543108"/>
                </a:solidFill>
                <a:latin typeface="Times New Roman" panose="02020603050405020304" pitchFamily="18" charset="0"/>
                <a:cs typeface="Times New Roman" panose="02020603050405020304" pitchFamily="18" charset="0"/>
              </a:rPr>
              <a:t>berakhir</a:t>
            </a:r>
            <a:r>
              <a:rPr lang="en-US" sz="2100" dirty="0">
                <a:solidFill>
                  <a:srgbClr val="543108"/>
                </a:solidFill>
                <a:latin typeface="Times New Roman" panose="02020603050405020304" pitchFamily="18" charset="0"/>
                <a:cs typeface="Times New Roman" panose="02020603050405020304" pitchFamily="18" charset="0"/>
              </a:rPr>
              <a:t> pada </a:t>
            </a:r>
            <a:r>
              <a:rPr lang="en-US" sz="2100" dirty="0" err="1">
                <a:solidFill>
                  <a:srgbClr val="543108"/>
                </a:solidFill>
                <a:latin typeface="Times New Roman" panose="02020603050405020304" pitchFamily="18" charset="0"/>
                <a:cs typeface="Times New Roman" panose="02020603050405020304" pitchFamily="18" charset="0"/>
              </a:rPr>
              <a:t>tanggal</a:t>
            </a:r>
            <a:r>
              <a:rPr lang="en-US" sz="2100" dirty="0">
                <a:solidFill>
                  <a:srgbClr val="543108"/>
                </a:solidFill>
                <a:latin typeface="Times New Roman" panose="02020603050405020304" pitchFamily="18" charset="0"/>
                <a:cs typeface="Times New Roman" panose="02020603050405020304" pitchFamily="18" charset="0"/>
              </a:rPr>
              <a:t> 31 </a:t>
            </a:r>
            <a:r>
              <a:rPr lang="en-US" sz="2100" dirty="0" err="1">
                <a:solidFill>
                  <a:srgbClr val="543108"/>
                </a:solidFill>
                <a:latin typeface="Times New Roman" panose="02020603050405020304" pitchFamily="18" charset="0"/>
                <a:cs typeface="Times New Roman" panose="02020603050405020304" pitchFamily="18" charset="0"/>
              </a:rPr>
              <a:t>Desember</a:t>
            </a:r>
            <a:r>
              <a:rPr lang="en-US" sz="2100" dirty="0">
                <a:solidFill>
                  <a:srgbClr val="543108"/>
                </a:solidFill>
                <a:latin typeface="Times New Roman" panose="02020603050405020304" pitchFamily="18" charset="0"/>
                <a:cs typeface="Times New Roman" panose="02020603050405020304" pitchFamily="18" charset="0"/>
              </a:rPr>
              <a:t> 20</a:t>
            </a:r>
            <a:r>
              <a:rPr lang="en-US" altLang="zh-CN" sz="2100" dirty="0">
                <a:solidFill>
                  <a:srgbClr val="543108"/>
                </a:solidFill>
                <a:latin typeface="Times New Roman" panose="02020603050405020304" pitchFamily="18" charset="0"/>
                <a:cs typeface="Times New Roman" panose="02020603050405020304" pitchFamily="18" charset="0"/>
              </a:rPr>
              <a:t>2</a:t>
            </a:r>
            <a:r>
              <a:rPr lang="id-ID" altLang="zh-CN" sz="2100" dirty="0">
                <a:solidFill>
                  <a:srgbClr val="543108"/>
                </a:solidFill>
                <a:latin typeface="Times New Roman" panose="02020603050405020304" pitchFamily="18" charset="0"/>
                <a:cs typeface="Times New Roman" panose="02020603050405020304" pitchFamily="18" charset="0"/>
              </a:rPr>
              <a:t>5</a:t>
            </a:r>
            <a:r>
              <a:rPr lang="en-US" sz="2100" dirty="0">
                <a:solidFill>
                  <a:srgbClr val="543108"/>
                </a:solidFill>
                <a:latin typeface="Times New Roman" panose="02020603050405020304" pitchFamily="18" charset="0"/>
                <a:cs typeface="Times New Roman" panose="02020603050405020304" pitchFamily="18" charset="0"/>
              </a:rPr>
              <a:t>, yang </a:t>
            </a:r>
            <a:r>
              <a:rPr lang="en-US" sz="2100" dirty="0" err="1">
                <a:solidFill>
                  <a:srgbClr val="543108"/>
                </a:solidFill>
                <a:latin typeface="Times New Roman" panose="02020603050405020304" pitchFamily="18" charset="0"/>
                <a:cs typeface="Times New Roman" panose="02020603050405020304" pitchFamily="18" charset="0"/>
              </a:rPr>
              <a:t>telah</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diaudit</a:t>
            </a:r>
            <a:r>
              <a:rPr lang="en-US" sz="2100" dirty="0">
                <a:solidFill>
                  <a:srgbClr val="543108"/>
                </a:solidFill>
                <a:latin typeface="Times New Roman" panose="02020603050405020304" pitchFamily="18" charset="0"/>
                <a:cs typeface="Times New Roman" panose="02020603050405020304" pitchFamily="18" charset="0"/>
              </a:rPr>
              <a:t> oleh Kantor </a:t>
            </a:r>
            <a:r>
              <a:rPr lang="en-US" sz="2100" dirty="0" err="1">
                <a:solidFill>
                  <a:srgbClr val="543108"/>
                </a:solidFill>
                <a:latin typeface="Times New Roman" panose="02020603050405020304" pitchFamily="18" charset="0"/>
                <a:cs typeface="Times New Roman" panose="02020603050405020304" pitchFamily="18" charset="0"/>
              </a:rPr>
              <a:t>Akuntan</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Publik</a:t>
            </a:r>
            <a:r>
              <a:rPr lang="en-US" sz="2100" dirty="0">
                <a:solidFill>
                  <a:srgbClr val="543108"/>
                </a:solidFill>
                <a:latin typeface="Times New Roman" panose="02020603050405020304" pitchFamily="18" charset="0"/>
                <a:cs typeface="Times New Roman" panose="02020603050405020304" pitchFamily="18" charset="0"/>
              </a:rPr>
              <a:t> </a:t>
            </a:r>
            <a:r>
              <a:rPr lang="id-ID" sz="2100" dirty="0">
                <a:solidFill>
                  <a:srgbClr val="543108"/>
                </a:solidFill>
                <a:latin typeface="Times New Roman" panose="02020603050405020304" pitchFamily="18" charset="0"/>
                <a:cs typeface="Times New Roman" panose="02020603050405020304" pitchFamily="18" charset="0"/>
              </a:rPr>
              <a:t>KANEL &amp; REKAN</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sesuai</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dengan</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laporannya</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Nomor</a:t>
            </a:r>
            <a:r>
              <a:rPr lang="id-ID" sz="2100" dirty="0">
                <a:solidFill>
                  <a:srgbClr val="543108"/>
                </a:solidFill>
                <a:latin typeface="Times New Roman" panose="02020603050405020304" pitchFamily="18" charset="0"/>
                <a:cs typeface="Times New Roman" panose="02020603050405020304" pitchFamily="18" charset="0"/>
              </a:rPr>
              <a:t> : 00025/2.1363/AU.1/04/1809-2/1/III/2025</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tanggal</a:t>
            </a:r>
            <a:r>
              <a:rPr lang="en-US" sz="2100" dirty="0">
                <a:solidFill>
                  <a:srgbClr val="543108"/>
                </a:solidFill>
                <a:latin typeface="Times New Roman" panose="02020603050405020304" pitchFamily="18" charset="0"/>
                <a:cs typeface="Times New Roman" panose="02020603050405020304" pitchFamily="18" charset="0"/>
              </a:rPr>
              <a:t> </a:t>
            </a:r>
            <a:r>
              <a:rPr lang="id-ID" sz="2100" dirty="0">
                <a:solidFill>
                  <a:srgbClr val="543108"/>
                </a:solidFill>
                <a:latin typeface="Times New Roman" panose="02020603050405020304" pitchFamily="18" charset="0"/>
                <a:cs typeface="Times New Roman" panose="02020603050405020304" pitchFamily="18" charset="0"/>
              </a:rPr>
              <a:t>30 Maret 2026,</a:t>
            </a:r>
            <a:r>
              <a:rPr lang="id-ID" sz="2100" b="1" dirty="0">
                <a:solidFill>
                  <a:srgbClr val="543108"/>
                </a:solidFill>
                <a:latin typeface="Times New Roman" panose="02020603050405020304" pitchFamily="18" charset="0"/>
                <a:cs typeface="Times New Roman" panose="02020603050405020304" pitchFamily="18" charset="0"/>
              </a:rPr>
              <a:t> </a:t>
            </a:r>
            <a:r>
              <a:rPr lang="en-US" sz="2100" dirty="0">
                <a:solidFill>
                  <a:srgbClr val="543108"/>
                </a:solidFill>
                <a:latin typeface="Times New Roman" panose="02020603050405020304" pitchFamily="18" charset="0"/>
                <a:cs typeface="Times New Roman" panose="02020603050405020304" pitchFamily="18" charset="0"/>
              </a:rPr>
              <a:t>Perseroan </a:t>
            </a:r>
            <a:r>
              <a:rPr lang="en-US" sz="2100" dirty="0" err="1">
                <a:solidFill>
                  <a:srgbClr val="543108"/>
                </a:solidFill>
                <a:latin typeface="Times New Roman" panose="02020603050405020304" pitchFamily="18" charset="0"/>
                <a:cs typeface="Times New Roman" panose="02020603050405020304" pitchFamily="18" charset="0"/>
              </a:rPr>
              <a:t>telah</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memperoleh</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laba</a:t>
            </a:r>
            <a:r>
              <a:rPr lang="en-US" sz="2100" dirty="0">
                <a:solidFill>
                  <a:srgbClr val="543108"/>
                </a:solidFill>
                <a:latin typeface="Times New Roman" panose="02020603050405020304" pitchFamily="18" charset="0"/>
                <a:cs typeface="Times New Roman" panose="02020603050405020304" pitchFamily="18" charset="0"/>
              </a:rPr>
              <a:t> </a:t>
            </a:r>
            <a:r>
              <a:rPr lang="en-US" sz="2100" dirty="0" err="1">
                <a:solidFill>
                  <a:srgbClr val="543108"/>
                </a:solidFill>
                <a:latin typeface="Times New Roman" panose="02020603050405020304" pitchFamily="18" charset="0"/>
                <a:cs typeface="Times New Roman" panose="02020603050405020304" pitchFamily="18" charset="0"/>
              </a:rPr>
              <a:t>bersih</a:t>
            </a:r>
            <a:r>
              <a:rPr lang="en-US" sz="2100" dirty="0">
                <a:solidFill>
                  <a:srgbClr val="543108"/>
                </a:solidFill>
                <a:latin typeface="Times New Roman" panose="02020603050405020304" pitchFamily="18" charset="0"/>
                <a:cs typeface="Times New Roman" panose="02020603050405020304" pitchFamily="18" charset="0"/>
              </a:rPr>
              <a:t> </a:t>
            </a:r>
            <a:r>
              <a:rPr lang="en-US" altLang="zh-CN" sz="2100" dirty="0" err="1">
                <a:solidFill>
                  <a:srgbClr val="543108"/>
                </a:solidFill>
                <a:latin typeface="Times New Roman" panose="02020603050405020304" pitchFamily="18" charset="0"/>
                <a:cs typeface="Times New Roman" panose="02020603050405020304" pitchFamily="18" charset="0"/>
              </a:rPr>
              <a:t>sebesar</a:t>
            </a:r>
            <a:r>
              <a:rPr lang="en-US" altLang="zh-CN" sz="2100" dirty="0">
                <a:solidFill>
                  <a:srgbClr val="543108"/>
                </a:solidFill>
                <a:latin typeface="Times New Roman" panose="02020603050405020304" pitchFamily="18" charset="0"/>
                <a:cs typeface="Times New Roman" panose="02020603050405020304" pitchFamily="18" charset="0"/>
              </a:rPr>
              <a:t> </a:t>
            </a:r>
            <a:r>
              <a:rPr lang="id-ID" altLang="zh-CN" sz="2100" dirty="0">
                <a:solidFill>
                  <a:srgbClr val="543108"/>
                </a:solidFill>
                <a:latin typeface="Times New Roman" panose="02020603050405020304" pitchFamily="18" charset="0"/>
                <a:cs typeface="Times New Roman" panose="02020603050405020304" pitchFamily="18" charset="0"/>
              </a:rPr>
              <a:t>s</a:t>
            </a:r>
            <a:r>
              <a:rPr lang="id-ID" sz="2100" dirty="0">
                <a:solidFill>
                  <a:srgbClr val="543108"/>
                </a:solidFill>
                <a:latin typeface="Times New Roman" panose="02020603050405020304" pitchFamily="18" charset="0"/>
                <a:cs typeface="Times New Roman" panose="02020603050405020304" pitchFamily="18" charset="0"/>
              </a:rPr>
              <a:t>ebesar Rp10.021.677.456,- (sepuluh miliar dua puluh satu juta enam ratus tujuh puluh tujuh ribu empat ratus lima enam rupiah) dan Laba ditahan Perseroan maka hendak diusulkan kepada Rapat untuk membagikan dividen tunai, yang berasal dari:</a:t>
            </a:r>
          </a:p>
          <a:p>
            <a:pPr marL="342900" indent="-342900" algn="just">
              <a:buClr>
                <a:srgbClr val="603908"/>
              </a:buClr>
              <a:buSzPct val="100000"/>
              <a:buAutoNum type="arabicPeriod"/>
            </a:pPr>
            <a:r>
              <a:rPr lang="id-ID" sz="2100" dirty="0">
                <a:solidFill>
                  <a:srgbClr val="543108"/>
                </a:solidFill>
                <a:latin typeface="Times New Roman" panose="02020603050405020304" pitchFamily="18" charset="0"/>
                <a:cs typeface="Times New Roman" panose="02020603050405020304" pitchFamily="18" charset="0"/>
              </a:rPr>
              <a:t>Sebagian laba bersih tahun buku 2025, yaitu sebesar R</a:t>
            </a:r>
            <a:r>
              <a:rPr lang="en-US" sz="2100" dirty="0">
                <a:solidFill>
                  <a:srgbClr val="543108"/>
                </a:solidFill>
                <a:latin typeface="Times New Roman" panose="02020603050405020304" pitchFamily="18" charset="0"/>
                <a:cs typeface="Times New Roman" panose="02020603050405020304" pitchFamily="18" charset="0"/>
              </a:rPr>
              <a:t>p</a:t>
            </a:r>
            <a:r>
              <a:rPr lang="id-ID" sz="2100" dirty="0">
                <a:solidFill>
                  <a:srgbClr val="543108"/>
                </a:solidFill>
                <a:latin typeface="Times New Roman" panose="02020603050405020304" pitchFamily="18" charset="0"/>
                <a:cs typeface="Times New Roman" panose="02020603050405020304" pitchFamily="18" charset="0"/>
              </a:rPr>
              <a:t>9.021.677.456,00 (sembilan miliar dua puluh satu juta enam ratus tujuh puluh tujuh ribu empat ratus lima puluh enam rupiah);</a:t>
            </a:r>
          </a:p>
          <a:p>
            <a:pPr marL="342900" indent="-342900" algn="just">
              <a:buClr>
                <a:srgbClr val="603908"/>
              </a:buClr>
              <a:buSzPct val="100000"/>
              <a:buAutoNum type="arabicPeriod"/>
            </a:pPr>
            <a:r>
              <a:rPr lang="id-ID" sz="2100" dirty="0">
                <a:solidFill>
                  <a:srgbClr val="543108"/>
                </a:solidFill>
                <a:latin typeface="Times New Roman" panose="02020603050405020304" pitchFamily="18" charset="0"/>
                <a:cs typeface="Times New Roman" panose="02020603050405020304" pitchFamily="18" charset="0"/>
              </a:rPr>
              <a:t> Laba ditahan Perseroan pada tanggal 31 Desember 2024 yaitu sebesar Rp1.857.737.697,00 (satu miliar delapan ratus lima puluh tujuh juta tujuh ratus tiga puluh tujuh ribu enam ratus sembilan puluh tujuh rupiah)</a:t>
            </a:r>
          </a:p>
          <a:p>
            <a:pPr marL="342900" indent="-342900" algn="just">
              <a:buClr>
                <a:srgbClr val="603908"/>
              </a:buClr>
              <a:buSzPct val="100000"/>
              <a:buFont typeface="Arial" panose="020B0604020202020204" pitchFamily="34" charset="0"/>
              <a:buAutoNum type="arabicPeriod"/>
            </a:pPr>
            <a:r>
              <a:rPr lang="id-ID" sz="2100" dirty="0">
                <a:solidFill>
                  <a:srgbClr val="543108"/>
                </a:solidFill>
                <a:latin typeface="Times New Roman" panose="02020603050405020304" pitchFamily="18" charset="0"/>
                <a:cs typeface="Times New Roman" panose="02020603050405020304" pitchFamily="18" charset="0"/>
              </a:rPr>
              <a:t>Sebesar Rp400.000.000,- (empat ratus juta rupiah) akan disisihkan sebagai dana cadangan;</a:t>
            </a:r>
          </a:p>
          <a:p>
            <a:pPr marL="0" indent="0" algn="just">
              <a:buClr>
                <a:srgbClr val="603908"/>
              </a:buClr>
              <a:buSzPct val="100000"/>
              <a:buNone/>
            </a:pPr>
            <a:r>
              <a:rPr lang="id-ID" sz="2100" dirty="0">
                <a:solidFill>
                  <a:srgbClr val="543108"/>
                </a:solidFill>
                <a:latin typeface="Times New Roman" panose="02020603050405020304" pitchFamily="18" charset="0"/>
                <a:cs typeface="Times New Roman" panose="02020603050405020304" pitchFamily="18" charset="0"/>
              </a:rPr>
              <a:t>Sisa laba bersih tahun buku 2025 yaitu sebesar Rp.600.000.000,00 (enam ratus juta rupiah) yang belum ditentukan penggunaannya sebagai laba ditahan.</a:t>
            </a:r>
          </a:p>
        </p:txBody>
      </p:sp>
    </p:spTree>
    <p:extLst>
      <p:ext uri="{BB962C8B-B14F-4D97-AF65-F5344CB8AC3E}">
        <p14:creationId xmlns:p14="http://schemas.microsoft.com/office/powerpoint/2010/main" val="1511879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A8A1-DCCA-6DE3-A995-0A4DF3822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403C2-AFD2-A8D1-F96A-DF0AE8D3E3CF}"/>
              </a:ext>
            </a:extLst>
          </p:cNvPr>
          <p:cNvSpPr>
            <a:spLocks noGrp="1"/>
          </p:cNvSpPr>
          <p:nvPr>
            <p:ph type="title"/>
          </p:nvPr>
        </p:nvSpPr>
        <p:spPr>
          <a:xfrm>
            <a:off x="1666761" y="1900810"/>
            <a:ext cx="8858479" cy="2218181"/>
          </a:xfrm>
        </p:spPr>
        <p:txBody>
          <a:bodyPr>
            <a:normAutofit/>
          </a:bodyPr>
          <a:lstStyle/>
          <a:p>
            <a:pPr algn="ctr"/>
            <a:r>
              <a:rPr lang="en-US" sz="4000" b="1" kern="0" dirty="0">
                <a:solidFill>
                  <a:srgbClr val="543108"/>
                </a:solidFill>
                <a:latin typeface="Arial" panose="020B0604020202020204" pitchFamily="34" charset="0"/>
                <a:cs typeface="Arial" panose="020B0604020202020204" pitchFamily="34" charset="0"/>
              </a:rPr>
              <a:t>SESI </a:t>
            </a:r>
            <a:r>
              <a:rPr lang="id-ID" sz="4000" b="1" kern="0" dirty="0">
                <a:solidFill>
                  <a:srgbClr val="543108"/>
                </a:solidFill>
                <a:latin typeface="Arial" panose="020B0604020202020204" pitchFamily="34" charset="0"/>
                <a:cs typeface="Arial" panose="020B0604020202020204" pitchFamily="34" charset="0"/>
              </a:rPr>
              <a:t>PEMUNGUTAN SUARA</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&amp;</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PENGAMBILAN KEPUTUSAN</a:t>
            </a:r>
            <a:endParaRPr lang="id-ID" sz="4000" dirty="0">
              <a:solidFill>
                <a:srgbClr val="543108"/>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19AB9A4-67DC-FEC8-82B6-8B355E5DCCA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7628" y="3273075"/>
            <a:ext cx="8432825" cy="4748212"/>
          </a:xfrm>
          <a:prstGeom prst="rect">
            <a:avLst/>
          </a:prstGeom>
        </p:spPr>
      </p:pic>
    </p:spTree>
    <p:extLst>
      <p:ext uri="{BB962C8B-B14F-4D97-AF65-F5344CB8AC3E}">
        <p14:creationId xmlns:p14="http://schemas.microsoft.com/office/powerpoint/2010/main" val="4141558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5C74-417F-45E0-9E18-E986FF06F550}"/>
              </a:ext>
            </a:extLst>
          </p:cNvPr>
          <p:cNvSpPr>
            <a:spLocks noGrp="1"/>
          </p:cNvSpPr>
          <p:nvPr>
            <p:ph type="title"/>
          </p:nvPr>
        </p:nvSpPr>
        <p:spPr>
          <a:xfrm>
            <a:off x="4033059" y="2349500"/>
            <a:ext cx="8046720" cy="2273300"/>
          </a:xfrm>
        </p:spPr>
        <p:txBody>
          <a:bodyPr anchor="t">
            <a:normAutofit/>
          </a:bodyPr>
          <a:lstStyle/>
          <a:p>
            <a:pPr algn="just"/>
            <a:r>
              <a:rPr lang="id-ID" sz="3200" b="1" dirty="0">
                <a:solidFill>
                  <a:srgbClr val="543108"/>
                </a:solidFill>
                <a:latin typeface="Arial" panose="020B0604020202020204" pitchFamily="34" charset="0"/>
                <a:cs typeface="Arial" panose="020B0604020202020204" pitchFamily="34" charset="0"/>
              </a:rPr>
              <a:t>Penetapan gaji atau honorarium dan tunjangan untuk tahun buku 2026 bagi anggota Direksi dan Dewan Komisaris Perseroan</a:t>
            </a:r>
          </a:p>
        </p:txBody>
      </p:sp>
      <p:sp>
        <p:nvSpPr>
          <p:cNvPr id="7" name="Subtitle 2">
            <a:extLst>
              <a:ext uri="{FF2B5EF4-FFF2-40B4-BE49-F238E27FC236}">
                <a16:creationId xmlns:a16="http://schemas.microsoft.com/office/drawing/2014/main" id="{4A014A54-EE70-7F56-BFC5-9040F6E30C68}"/>
              </a:ext>
            </a:extLst>
          </p:cNvPr>
          <p:cNvSpPr>
            <a:spLocks noGrp="1"/>
          </p:cNvSpPr>
          <p:nvPr>
            <p:ph type="body" idx="1"/>
          </p:nvPr>
        </p:nvSpPr>
        <p:spPr>
          <a:xfrm>
            <a:off x="1054100" y="2654300"/>
            <a:ext cx="2438400" cy="1477935"/>
          </a:xfrm>
        </p:spPr>
        <p:txBody>
          <a:bodyPr vert="horz" lIns="91440" tIns="45720" rIns="91440" bIns="45720" rtlCol="0">
            <a:noAutofit/>
          </a:bodyPr>
          <a:lstStyle/>
          <a:p>
            <a:pPr algn="ctr">
              <a:lnSpc>
                <a:spcPct val="100000"/>
              </a:lnSpc>
            </a:pPr>
            <a:r>
              <a:rPr lang="en-US" sz="3600" dirty="0">
                <a:solidFill>
                  <a:srgbClr val="543108"/>
                </a:solidFill>
                <a:latin typeface="Times New Roman" panose="02020603050405020304" pitchFamily="18" charset="0"/>
                <a:cs typeface="Times New Roman" panose="02020603050405020304" pitchFamily="18" charset="0"/>
              </a:rPr>
              <a:t>Mata Acara </a:t>
            </a:r>
            <a:r>
              <a:rPr lang="en-US" sz="3600" dirty="0" err="1">
                <a:solidFill>
                  <a:srgbClr val="543108"/>
                </a:solidFill>
                <a:latin typeface="Times New Roman" panose="02020603050405020304" pitchFamily="18" charset="0"/>
                <a:cs typeface="Times New Roman" panose="02020603050405020304" pitchFamily="18" charset="0"/>
              </a:rPr>
              <a:t>ke</a:t>
            </a:r>
            <a:r>
              <a:rPr lang="en-US" sz="3600" dirty="0">
                <a:solidFill>
                  <a:srgbClr val="543108"/>
                </a:solidFill>
                <a:latin typeface="Times New Roman" panose="02020603050405020304" pitchFamily="18" charset="0"/>
                <a:cs typeface="Times New Roman" panose="02020603050405020304" pitchFamily="18" charset="0"/>
              </a:rPr>
              <a:t> 3</a:t>
            </a:r>
            <a:endParaRPr lang="id-ID" sz="3600" dirty="0">
              <a:solidFill>
                <a:srgbClr val="543108"/>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DFA5161-4DF5-42A6-75E0-86D257E7C4B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793" y="3662890"/>
            <a:ext cx="4519251" cy="3195110"/>
          </a:xfrm>
          <a:prstGeom prst="rect">
            <a:avLst/>
          </a:prstGeom>
        </p:spPr>
      </p:pic>
    </p:spTree>
    <p:extLst>
      <p:ext uri="{BB962C8B-B14F-4D97-AF65-F5344CB8AC3E}">
        <p14:creationId xmlns:p14="http://schemas.microsoft.com/office/powerpoint/2010/main" val="3788068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F4E3-957E-9D5B-B2C9-88584459EB10}"/>
              </a:ext>
            </a:extLst>
          </p:cNvPr>
          <p:cNvSpPr>
            <a:spLocks noGrp="1"/>
          </p:cNvSpPr>
          <p:nvPr>
            <p:ph type="title"/>
          </p:nvPr>
        </p:nvSpPr>
        <p:spPr>
          <a:xfrm>
            <a:off x="508000" y="1280160"/>
            <a:ext cx="11163300" cy="574040"/>
          </a:xfrm>
        </p:spPr>
        <p:txBody>
          <a:bodyPr>
            <a:noAutofit/>
          </a:bodyPr>
          <a:lstStyle/>
          <a:p>
            <a:r>
              <a:rPr lang="id-ID" sz="3200" b="1" dirty="0">
                <a:solidFill>
                  <a:srgbClr val="543108"/>
                </a:solidFill>
                <a:latin typeface="Arial" panose="020B0604020202020204" pitchFamily="34" charset="0"/>
                <a:cs typeface="Arial" panose="020B0604020202020204" pitchFamily="34" charset="0"/>
              </a:rPr>
              <a:t>Selanjutnya diusulkan kepada rapat untuk memutuskan</a:t>
            </a:r>
            <a:r>
              <a:rPr lang="en-US" sz="3200" b="1" dirty="0">
                <a:solidFill>
                  <a:srgbClr val="543108"/>
                </a:solidFill>
                <a:latin typeface="Arial" panose="020B0604020202020204" pitchFamily="34" charset="0"/>
                <a:cs typeface="Arial" panose="020B0604020202020204" pitchFamily="34" charset="0"/>
              </a:rPr>
              <a:t>;</a:t>
            </a:r>
            <a:br>
              <a:rPr lang="id-ID" sz="3200" b="1" dirty="0">
                <a:solidFill>
                  <a:srgbClr val="543108"/>
                </a:solidFill>
              </a:rPr>
            </a:br>
            <a:endParaRPr lang="en-ID" sz="3200" dirty="0"/>
          </a:p>
        </p:txBody>
      </p:sp>
      <p:sp>
        <p:nvSpPr>
          <p:cNvPr id="3" name="Subtitle 2">
            <a:extLst>
              <a:ext uri="{FF2B5EF4-FFF2-40B4-BE49-F238E27FC236}">
                <a16:creationId xmlns:a16="http://schemas.microsoft.com/office/drawing/2014/main" id="{E2671D54-822B-43F4-9122-9A37C287E339}"/>
              </a:ext>
            </a:extLst>
          </p:cNvPr>
          <p:cNvSpPr>
            <a:spLocks noGrp="1"/>
          </p:cNvSpPr>
          <p:nvPr>
            <p:ph type="subTitle" idx="4294967295"/>
          </p:nvPr>
        </p:nvSpPr>
        <p:spPr>
          <a:xfrm>
            <a:off x="254000" y="2212848"/>
            <a:ext cx="11607800" cy="4094290"/>
          </a:xfrm>
        </p:spPr>
        <p:txBody>
          <a:bodyPr>
            <a:noAutofit/>
          </a:bodyPr>
          <a:lstStyle/>
          <a:p>
            <a:pPr marL="514350" lvl="0" indent="-514350" algn="just">
              <a:buFont typeface="+mj-lt"/>
              <a:buAutoNum type="romanUcPeriod"/>
            </a:pPr>
            <a:r>
              <a:rPr lang="en-US" sz="2400" cap="none" dirty="0" err="1">
                <a:solidFill>
                  <a:srgbClr val="543108"/>
                </a:solidFill>
                <a:latin typeface="Times New Roman" panose="02020603050405020304" pitchFamily="18" charset="0"/>
                <a:cs typeface="Times New Roman" panose="02020603050405020304" pitchFamily="18" charset="0"/>
              </a:rPr>
              <a:t>Memberikan</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kuasa</a:t>
            </a:r>
            <a:r>
              <a:rPr lang="en-US" sz="2400" cap="none" dirty="0">
                <a:solidFill>
                  <a:srgbClr val="543108"/>
                </a:solidFill>
                <a:latin typeface="Times New Roman" panose="02020603050405020304" pitchFamily="18" charset="0"/>
                <a:cs typeface="Times New Roman" panose="02020603050405020304" pitchFamily="18" charset="0"/>
              </a:rPr>
              <a:t> dan </a:t>
            </a:r>
            <a:r>
              <a:rPr lang="en-US" sz="2400" cap="none" dirty="0" err="1">
                <a:solidFill>
                  <a:srgbClr val="543108"/>
                </a:solidFill>
                <a:latin typeface="Times New Roman" panose="02020603050405020304" pitchFamily="18" charset="0"/>
                <a:cs typeface="Times New Roman" panose="02020603050405020304" pitchFamily="18" charset="0"/>
              </a:rPr>
              <a:t>wewenang</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kepada</a:t>
            </a:r>
            <a:r>
              <a:rPr lang="en-US" sz="2400" cap="none" dirty="0">
                <a:solidFill>
                  <a:srgbClr val="543108"/>
                </a:solidFill>
                <a:latin typeface="Times New Roman" panose="02020603050405020304" pitchFamily="18" charset="0"/>
                <a:cs typeface="Times New Roman" panose="02020603050405020304" pitchFamily="18" charset="0"/>
              </a:rPr>
              <a:t> </a:t>
            </a:r>
            <a:r>
              <a:rPr lang="id-ID" sz="2400" cap="none" dirty="0">
                <a:solidFill>
                  <a:srgbClr val="543108"/>
                </a:solidFill>
                <a:latin typeface="Times New Roman" panose="02020603050405020304" pitchFamily="18" charset="0"/>
                <a:cs typeface="Times New Roman" panose="02020603050405020304" pitchFamily="18" charset="0"/>
              </a:rPr>
              <a:t>dewan komisaris </a:t>
            </a:r>
            <a:r>
              <a:rPr lang="en-US" sz="2400" cap="none" dirty="0" err="1">
                <a:solidFill>
                  <a:srgbClr val="543108"/>
                </a:solidFill>
                <a:latin typeface="Times New Roman" panose="02020603050405020304" pitchFamily="18" charset="0"/>
                <a:cs typeface="Times New Roman" panose="02020603050405020304" pitchFamily="18" charset="0"/>
              </a:rPr>
              <a:t>perseroan</a:t>
            </a:r>
            <a:r>
              <a:rPr lang="en-US" sz="2400" cap="none" dirty="0">
                <a:solidFill>
                  <a:srgbClr val="543108"/>
                </a:solidFill>
                <a:latin typeface="Times New Roman" panose="02020603050405020304" pitchFamily="18" charset="0"/>
                <a:cs typeface="Times New Roman" panose="02020603050405020304" pitchFamily="18" charset="0"/>
              </a:rPr>
              <a:t> </a:t>
            </a:r>
            <a:r>
              <a:rPr lang="id-ID" sz="2400" cap="none" dirty="0">
                <a:solidFill>
                  <a:srgbClr val="543108"/>
                </a:solidFill>
                <a:latin typeface="Times New Roman" panose="02020603050405020304" pitchFamily="18" charset="0"/>
                <a:cs typeface="Times New Roman" panose="02020603050405020304" pitchFamily="18" charset="0"/>
              </a:rPr>
              <a:t>untuk menentukan besarnya gaji, dan tunjangan untuk para anggota direksi yang menjabat </a:t>
            </a:r>
            <a:r>
              <a:rPr lang="en-US" sz="2400" cap="none" dirty="0" err="1">
                <a:solidFill>
                  <a:srgbClr val="543108"/>
                </a:solidFill>
                <a:latin typeface="Times New Roman" panose="02020603050405020304" pitchFamily="18" charset="0"/>
                <a:cs typeface="Times New Roman" panose="02020603050405020304" pitchFamily="18" charset="0"/>
              </a:rPr>
              <a:t>dalam</a:t>
            </a:r>
            <a:r>
              <a:rPr lang="en-US" sz="2400" cap="none" dirty="0">
                <a:solidFill>
                  <a:srgbClr val="543108"/>
                </a:solidFill>
                <a:latin typeface="Times New Roman" panose="02020603050405020304" pitchFamily="18" charset="0"/>
                <a:cs typeface="Times New Roman" panose="02020603050405020304" pitchFamily="18" charset="0"/>
              </a:rPr>
              <a:t> dan </a:t>
            </a:r>
            <a:r>
              <a:rPr lang="id-ID" sz="2400" cap="none" dirty="0">
                <a:solidFill>
                  <a:srgbClr val="543108"/>
                </a:solidFill>
                <a:latin typeface="Times New Roman" panose="02020603050405020304" pitchFamily="18" charset="0"/>
                <a:cs typeface="Times New Roman" panose="02020603050405020304" pitchFamily="18" charset="0"/>
              </a:rPr>
              <a:t>selama tahun buku 202</a:t>
            </a:r>
            <a:r>
              <a:rPr lang="id-ID" sz="2400" dirty="0">
                <a:solidFill>
                  <a:srgbClr val="543108"/>
                </a:solidFill>
                <a:latin typeface="Times New Roman" panose="02020603050405020304" pitchFamily="18" charset="0"/>
                <a:cs typeface="Times New Roman" panose="02020603050405020304" pitchFamily="18" charset="0"/>
              </a:rPr>
              <a:t>6</a:t>
            </a:r>
            <a:r>
              <a:rPr lang="id-ID" sz="2400" cap="none" dirty="0">
                <a:solidFill>
                  <a:srgbClr val="543108"/>
                </a:solidFill>
                <a:latin typeface="Times New Roman" panose="02020603050405020304" pitchFamily="18" charset="0"/>
                <a:cs typeface="Times New Roman" panose="02020603050405020304" pitchFamily="18" charset="0"/>
              </a:rPr>
              <a:t>, </a:t>
            </a:r>
          </a:p>
          <a:p>
            <a:pPr marL="514350" lvl="0" indent="-514350" algn="just">
              <a:buFont typeface="+mj-lt"/>
              <a:buAutoNum type="romanUcPeriod"/>
            </a:pPr>
            <a:r>
              <a:rPr lang="en-US" sz="2400" cap="none" dirty="0" err="1">
                <a:solidFill>
                  <a:srgbClr val="543108"/>
                </a:solidFill>
                <a:latin typeface="Times New Roman" panose="02020603050405020304" pitchFamily="18" charset="0"/>
                <a:cs typeface="Times New Roman" panose="02020603050405020304" pitchFamily="18" charset="0"/>
              </a:rPr>
              <a:t>Menetapkan</a:t>
            </a:r>
            <a:r>
              <a:rPr lang="en-US" sz="2400" cap="none" dirty="0">
                <a:solidFill>
                  <a:srgbClr val="543108"/>
                </a:solidFill>
                <a:latin typeface="Times New Roman" panose="02020603050405020304" pitchFamily="18" charset="0"/>
                <a:cs typeface="Times New Roman" panose="02020603050405020304" pitchFamily="18" charset="0"/>
              </a:rPr>
              <a:t> </a:t>
            </a:r>
            <a:r>
              <a:rPr lang="id-ID" sz="2400" cap="none" dirty="0">
                <a:solidFill>
                  <a:srgbClr val="543108"/>
                </a:solidFill>
                <a:latin typeface="Times New Roman" panose="02020603050405020304" pitchFamily="18" charset="0"/>
                <a:cs typeface="Times New Roman" panose="02020603050405020304" pitchFamily="18" charset="0"/>
              </a:rPr>
              <a:t>besarnya </a:t>
            </a:r>
            <a:r>
              <a:rPr lang="en-US" sz="2400" cap="none" dirty="0" err="1">
                <a:solidFill>
                  <a:srgbClr val="543108"/>
                </a:solidFill>
                <a:latin typeface="Times New Roman" panose="02020603050405020304" pitchFamily="18" charset="0"/>
                <a:cs typeface="Times New Roman" panose="02020603050405020304" pitchFamily="18" charset="0"/>
              </a:rPr>
              <a:t>gaji</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atau</a:t>
            </a:r>
            <a:r>
              <a:rPr lang="en-US" sz="2400" cap="none" dirty="0">
                <a:solidFill>
                  <a:srgbClr val="543108"/>
                </a:solidFill>
                <a:latin typeface="Times New Roman" panose="02020603050405020304" pitchFamily="18" charset="0"/>
                <a:cs typeface="Times New Roman" panose="02020603050405020304" pitchFamily="18" charset="0"/>
              </a:rPr>
              <a:t> </a:t>
            </a:r>
            <a:r>
              <a:rPr lang="id-ID" sz="2400" cap="none" dirty="0">
                <a:solidFill>
                  <a:srgbClr val="543108"/>
                </a:solidFill>
                <a:latin typeface="Times New Roman" panose="02020603050405020304" pitchFamily="18" charset="0"/>
                <a:cs typeface="Times New Roman" panose="02020603050405020304" pitchFamily="18" charset="0"/>
              </a:rPr>
              <a:t>honorarium</a:t>
            </a:r>
            <a:r>
              <a:rPr lang="en-US" sz="2400" cap="none" dirty="0">
                <a:solidFill>
                  <a:srgbClr val="543108"/>
                </a:solidFill>
                <a:latin typeface="Times New Roman" panose="02020603050405020304" pitchFamily="18" charset="0"/>
                <a:cs typeface="Times New Roman" panose="02020603050405020304" pitchFamily="18" charset="0"/>
              </a:rPr>
              <a:t> dan</a:t>
            </a:r>
            <a:r>
              <a:rPr lang="id-ID" sz="2400" cap="none" dirty="0">
                <a:solidFill>
                  <a:srgbClr val="543108"/>
                </a:solidFill>
                <a:latin typeface="Times New Roman" panose="02020603050405020304" pitchFamily="18" charset="0"/>
                <a:cs typeface="Times New Roman" panose="02020603050405020304" pitchFamily="18" charset="0"/>
              </a:rPr>
              <a:t> tunjangan untuk para anggota dewan komisaris yang menjabat </a:t>
            </a:r>
            <a:r>
              <a:rPr lang="en-US" sz="2400" cap="none" dirty="0" err="1">
                <a:solidFill>
                  <a:srgbClr val="543108"/>
                </a:solidFill>
                <a:latin typeface="Times New Roman" panose="02020603050405020304" pitchFamily="18" charset="0"/>
                <a:cs typeface="Times New Roman" panose="02020603050405020304" pitchFamily="18" charset="0"/>
              </a:rPr>
              <a:t>dalam</a:t>
            </a:r>
            <a:r>
              <a:rPr lang="en-US" sz="2400" cap="none" dirty="0">
                <a:solidFill>
                  <a:srgbClr val="543108"/>
                </a:solidFill>
                <a:latin typeface="Times New Roman" panose="02020603050405020304" pitchFamily="18" charset="0"/>
                <a:cs typeface="Times New Roman" panose="02020603050405020304" pitchFamily="18" charset="0"/>
              </a:rPr>
              <a:t> dan </a:t>
            </a:r>
            <a:r>
              <a:rPr lang="id-ID" sz="2400" cap="none" dirty="0">
                <a:solidFill>
                  <a:srgbClr val="543108"/>
                </a:solidFill>
                <a:latin typeface="Times New Roman" panose="02020603050405020304" pitchFamily="18" charset="0"/>
                <a:cs typeface="Times New Roman" panose="02020603050405020304" pitchFamily="18" charset="0"/>
              </a:rPr>
              <a:t>selama tahun buku 20</a:t>
            </a:r>
            <a:r>
              <a:rPr lang="en-US" sz="2400" cap="none" dirty="0">
                <a:solidFill>
                  <a:srgbClr val="543108"/>
                </a:solidFill>
                <a:latin typeface="Times New Roman" panose="02020603050405020304" pitchFamily="18" charset="0"/>
                <a:cs typeface="Times New Roman" panose="02020603050405020304" pitchFamily="18" charset="0"/>
              </a:rPr>
              <a:t>2</a:t>
            </a:r>
            <a:r>
              <a:rPr lang="id-ID" sz="2400" cap="none" dirty="0">
                <a:solidFill>
                  <a:srgbClr val="543108"/>
                </a:solidFill>
                <a:latin typeface="Times New Roman" panose="02020603050405020304" pitchFamily="18" charset="0"/>
                <a:cs typeface="Times New Roman" panose="02020603050405020304" pitchFamily="18" charset="0"/>
              </a:rPr>
              <a:t>6</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adalah</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sama</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besarnya</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dengan</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jumlah</a:t>
            </a:r>
            <a:r>
              <a:rPr lang="en-US" sz="2400" cap="none" dirty="0">
                <a:solidFill>
                  <a:srgbClr val="543108"/>
                </a:solidFill>
                <a:latin typeface="Times New Roman" panose="02020603050405020304" pitchFamily="18" charset="0"/>
                <a:cs typeface="Times New Roman" panose="02020603050405020304" pitchFamily="18" charset="0"/>
              </a:rPr>
              <a:t> yang </a:t>
            </a:r>
            <a:r>
              <a:rPr lang="en-US" sz="2400" cap="none" dirty="0" err="1">
                <a:solidFill>
                  <a:srgbClr val="543108"/>
                </a:solidFill>
                <a:latin typeface="Times New Roman" panose="02020603050405020304" pitchFamily="18" charset="0"/>
                <a:cs typeface="Times New Roman" panose="02020603050405020304" pitchFamily="18" charset="0"/>
              </a:rPr>
              <a:t>ditetapkan</a:t>
            </a:r>
            <a:r>
              <a:rPr lang="en-US" sz="2400" cap="none" dirty="0">
                <a:solidFill>
                  <a:srgbClr val="543108"/>
                </a:solidFill>
                <a:latin typeface="Times New Roman" panose="02020603050405020304" pitchFamily="18" charset="0"/>
                <a:cs typeface="Times New Roman" panose="02020603050405020304" pitchFamily="18" charset="0"/>
              </a:rPr>
              <a:t> pada </a:t>
            </a:r>
            <a:r>
              <a:rPr lang="en-US" sz="2400" cap="none" dirty="0" err="1">
                <a:solidFill>
                  <a:srgbClr val="543108"/>
                </a:solidFill>
                <a:latin typeface="Times New Roman" panose="02020603050405020304" pitchFamily="18" charset="0"/>
                <a:cs typeface="Times New Roman" panose="02020603050405020304" pitchFamily="18" charset="0"/>
              </a:rPr>
              <a:t>tahun</a:t>
            </a:r>
            <a:r>
              <a:rPr lang="en-US" sz="2400" cap="none" dirty="0">
                <a:solidFill>
                  <a:srgbClr val="543108"/>
                </a:solidFill>
                <a:latin typeface="Times New Roman" panose="02020603050405020304" pitchFamily="18" charset="0"/>
                <a:cs typeface="Times New Roman" panose="02020603050405020304" pitchFamily="18" charset="0"/>
              </a:rPr>
              <a:t> </a:t>
            </a:r>
            <a:r>
              <a:rPr lang="en-US" sz="2400" cap="none" dirty="0" err="1">
                <a:solidFill>
                  <a:srgbClr val="543108"/>
                </a:solidFill>
                <a:latin typeface="Times New Roman" panose="02020603050405020304" pitchFamily="18" charset="0"/>
                <a:cs typeface="Times New Roman" panose="02020603050405020304" pitchFamily="18" charset="0"/>
              </a:rPr>
              <a:t>buku</a:t>
            </a:r>
            <a:r>
              <a:rPr lang="en-US" sz="2400" cap="none" dirty="0">
                <a:solidFill>
                  <a:srgbClr val="543108"/>
                </a:solidFill>
                <a:latin typeface="Times New Roman" panose="02020603050405020304" pitchFamily="18" charset="0"/>
                <a:cs typeface="Times New Roman" panose="02020603050405020304" pitchFamily="18" charset="0"/>
              </a:rPr>
              <a:t> 202</a:t>
            </a:r>
            <a:r>
              <a:rPr lang="id-ID" sz="2400" cap="none" dirty="0">
                <a:solidFill>
                  <a:srgbClr val="543108"/>
                </a:solidFill>
                <a:latin typeface="Times New Roman" panose="02020603050405020304" pitchFamily="18" charset="0"/>
                <a:cs typeface="Times New Roman" panose="02020603050405020304" pitchFamily="18" charset="0"/>
              </a:rPr>
              <a:t>5</a:t>
            </a:r>
            <a:r>
              <a:rPr lang="en-US" sz="2400" cap="none" dirty="0">
                <a:solidFill>
                  <a:srgbClr val="543108"/>
                </a:solidFill>
                <a:latin typeface="Times New Roman" panose="02020603050405020304" pitchFamily="18" charset="0"/>
                <a:cs typeface="Times New Roman" panose="02020603050405020304" pitchFamily="18" charset="0"/>
              </a:rPr>
              <a:t> </a:t>
            </a:r>
            <a:r>
              <a:rPr lang="id-ID" sz="2400" cap="none" dirty="0">
                <a:solidFill>
                  <a:srgbClr val="543108"/>
                </a:solidFill>
                <a:latin typeface="Times New Roman" panose="02020603050405020304" pitchFamily="18" charset="0"/>
                <a:cs typeface="Times New Roman" panose="02020603050405020304" pitchFamily="18" charset="0"/>
              </a:rPr>
              <a:t>dan memberikan wewenang kepada rapat dewan komisaris untuk menetapkan alokasinya, </a:t>
            </a:r>
          </a:p>
          <a:p>
            <a:pPr marL="0" indent="0" algn="just">
              <a:buNone/>
            </a:pPr>
            <a:endParaRPr lang="id-ID" sz="2400" cap="none"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52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826A7-5914-C2BC-3602-7BBDFF8F984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5269D88-4E3D-BD20-9C88-DCB6BC61DF4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353" y="3926148"/>
            <a:ext cx="3895353" cy="2748787"/>
          </a:xfrm>
          <a:prstGeom prst="rect">
            <a:avLst/>
          </a:prstGeom>
        </p:spPr>
      </p:pic>
      <p:sp>
        <p:nvSpPr>
          <p:cNvPr id="7" name="Title 1">
            <a:extLst>
              <a:ext uri="{FF2B5EF4-FFF2-40B4-BE49-F238E27FC236}">
                <a16:creationId xmlns:a16="http://schemas.microsoft.com/office/drawing/2014/main" id="{C695CBCD-2E9F-D511-E471-36591B783710}"/>
              </a:ext>
            </a:extLst>
          </p:cNvPr>
          <p:cNvSpPr>
            <a:spLocks noGrp="1"/>
          </p:cNvSpPr>
          <p:nvPr>
            <p:ph type="title"/>
          </p:nvPr>
        </p:nvSpPr>
        <p:spPr>
          <a:xfrm>
            <a:off x="1666760" y="1900810"/>
            <a:ext cx="8858479" cy="2218181"/>
          </a:xfrm>
        </p:spPr>
        <p:txBody>
          <a:bodyPr>
            <a:normAutofit/>
          </a:bodyPr>
          <a:lstStyle/>
          <a:p>
            <a:pPr algn="ctr"/>
            <a:r>
              <a:rPr lang="en-US" sz="4000" b="1" kern="0" dirty="0">
                <a:solidFill>
                  <a:srgbClr val="543108"/>
                </a:solidFill>
                <a:latin typeface="Arial" panose="020B0604020202020204" pitchFamily="34" charset="0"/>
                <a:cs typeface="Arial" panose="020B0604020202020204" pitchFamily="34" charset="0"/>
              </a:rPr>
              <a:t>SESI </a:t>
            </a:r>
            <a:r>
              <a:rPr lang="id-ID" sz="4000" b="1" kern="0" dirty="0">
                <a:solidFill>
                  <a:srgbClr val="543108"/>
                </a:solidFill>
                <a:latin typeface="Arial" panose="020B0604020202020204" pitchFamily="34" charset="0"/>
                <a:cs typeface="Arial" panose="020B0604020202020204" pitchFamily="34" charset="0"/>
              </a:rPr>
              <a:t>PEMUNGUTAN SUARA</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&amp;</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PENGAMBILAN KEPUTUSAN</a:t>
            </a:r>
            <a:endParaRPr lang="id-ID" sz="4000" dirty="0">
              <a:solidFill>
                <a:srgbClr val="54310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3412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5C74-417F-45E0-9E18-E986FF06F550}"/>
              </a:ext>
            </a:extLst>
          </p:cNvPr>
          <p:cNvSpPr>
            <a:spLocks noGrp="1"/>
          </p:cNvSpPr>
          <p:nvPr>
            <p:ph type="title"/>
          </p:nvPr>
        </p:nvSpPr>
        <p:spPr/>
        <p:txBody>
          <a:bodyPr>
            <a:normAutofit fontScale="90000"/>
          </a:bodyPr>
          <a:lstStyle/>
          <a:p>
            <a:pPr algn="just"/>
            <a:r>
              <a:rPr lang="id-ID" sz="3200" b="1" dirty="0">
                <a:solidFill>
                  <a:srgbClr val="543108"/>
                </a:solidFill>
                <a:latin typeface="Arial" panose="020B0604020202020204" pitchFamily="34" charset="0"/>
                <a:cs typeface="Arial" panose="020B0604020202020204" pitchFamily="34" charset="0"/>
              </a:rPr>
              <a:t>Penunjukan Kantor Akuntan Publik Terdaftar (termasuk Akuntan Publik Terdaftar yang tergabung dalam Kantor Akuntan Publik Terdaftar) untuk mengaudit/memeriksa buku-buku Perseroan untuk tahun buku yang berakhir pada tanggal 31 Desember 2026</a:t>
            </a:r>
          </a:p>
        </p:txBody>
      </p:sp>
      <p:sp>
        <p:nvSpPr>
          <p:cNvPr id="5" name="Subtitle 2">
            <a:extLst>
              <a:ext uri="{FF2B5EF4-FFF2-40B4-BE49-F238E27FC236}">
                <a16:creationId xmlns:a16="http://schemas.microsoft.com/office/drawing/2014/main" id="{81934929-CD5C-CF90-D147-06E86D2759BB}"/>
              </a:ext>
            </a:extLst>
          </p:cNvPr>
          <p:cNvSpPr>
            <a:spLocks noGrp="1"/>
          </p:cNvSpPr>
          <p:nvPr>
            <p:ph type="body" idx="1"/>
          </p:nvPr>
        </p:nvSpPr>
        <p:spPr>
          <a:xfrm>
            <a:off x="1054100" y="2654300"/>
            <a:ext cx="2438400" cy="1477935"/>
          </a:xfrm>
        </p:spPr>
        <p:txBody>
          <a:bodyPr vert="horz" lIns="91440" tIns="45720" rIns="91440" bIns="45720" rtlCol="0">
            <a:noAutofit/>
          </a:bodyPr>
          <a:lstStyle/>
          <a:p>
            <a:pPr algn="ctr">
              <a:lnSpc>
                <a:spcPct val="100000"/>
              </a:lnSpc>
            </a:pPr>
            <a:r>
              <a:rPr lang="en-US" sz="3600" dirty="0">
                <a:solidFill>
                  <a:srgbClr val="543108"/>
                </a:solidFill>
                <a:latin typeface="Times New Roman" panose="02020603050405020304" pitchFamily="18" charset="0"/>
                <a:cs typeface="Times New Roman" panose="02020603050405020304" pitchFamily="18" charset="0"/>
              </a:rPr>
              <a:t>Mata Acara </a:t>
            </a:r>
            <a:r>
              <a:rPr lang="en-US" sz="3600" dirty="0" err="1">
                <a:solidFill>
                  <a:srgbClr val="543108"/>
                </a:solidFill>
                <a:latin typeface="Times New Roman" panose="02020603050405020304" pitchFamily="18" charset="0"/>
                <a:cs typeface="Times New Roman" panose="02020603050405020304" pitchFamily="18" charset="0"/>
              </a:rPr>
              <a:t>ke</a:t>
            </a:r>
            <a:r>
              <a:rPr lang="en-US" sz="3600" dirty="0">
                <a:solidFill>
                  <a:srgbClr val="543108"/>
                </a:solidFill>
                <a:latin typeface="Times New Roman" panose="02020603050405020304" pitchFamily="18" charset="0"/>
                <a:cs typeface="Times New Roman" panose="02020603050405020304" pitchFamily="18" charset="0"/>
              </a:rPr>
              <a:t> 4</a:t>
            </a:r>
            <a:endParaRPr lang="id-ID" sz="3600" dirty="0">
              <a:solidFill>
                <a:srgbClr val="543108"/>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952BAC20-7EEA-5C3A-176F-2946015075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3059" y="3124200"/>
            <a:ext cx="3733800" cy="3733800"/>
          </a:xfrm>
          <a:prstGeom prst="rect">
            <a:avLst/>
          </a:prstGeom>
        </p:spPr>
      </p:pic>
    </p:spTree>
    <p:extLst>
      <p:ext uri="{BB962C8B-B14F-4D97-AF65-F5344CB8AC3E}">
        <p14:creationId xmlns:p14="http://schemas.microsoft.com/office/powerpoint/2010/main" val="1634586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2671D54-822B-43F4-9122-9A37C287E339}"/>
              </a:ext>
            </a:extLst>
          </p:cNvPr>
          <p:cNvSpPr>
            <a:spLocks noGrp="1"/>
          </p:cNvSpPr>
          <p:nvPr>
            <p:ph type="subTitle" idx="4294967295"/>
          </p:nvPr>
        </p:nvSpPr>
        <p:spPr>
          <a:xfrm>
            <a:off x="830509" y="1023457"/>
            <a:ext cx="10645629" cy="5394121"/>
          </a:xfrm>
        </p:spPr>
        <p:txBody>
          <a:bodyPr>
            <a:noAutofit/>
          </a:bodyPr>
          <a:lstStyle/>
          <a:p>
            <a:pPr marL="0" indent="0" algn="just">
              <a:lnSpc>
                <a:spcPct val="100000"/>
              </a:lnSpc>
              <a:buNone/>
            </a:pPr>
            <a:r>
              <a:rPr lang="id-ID" sz="1800" b="1" cap="none" dirty="0">
                <a:solidFill>
                  <a:srgbClr val="543108"/>
                </a:solidFill>
                <a:latin typeface="Times New Roman" panose="02020603050405020304" pitchFamily="18" charset="0"/>
                <a:cs typeface="Times New Roman" panose="02020603050405020304" pitchFamily="18" charset="0"/>
              </a:rPr>
              <a:t>Sehubungan Penunjukan Kantor Akuntan Publik Terdaftar diusulkan kepada Rapat untuk memutuskan :</a:t>
            </a:r>
          </a:p>
          <a:p>
            <a:pPr marL="0" indent="0" algn="just">
              <a:lnSpc>
                <a:spcPct val="100000"/>
              </a:lnSpc>
              <a:buNone/>
            </a:pPr>
            <a:r>
              <a:rPr lang="id-ID" sz="1800" dirty="0">
                <a:solidFill>
                  <a:srgbClr val="543108"/>
                </a:solidFill>
                <a:latin typeface="Times New Roman" panose="02020603050405020304" pitchFamily="18" charset="0"/>
                <a:cs typeface="Times New Roman" panose="02020603050405020304" pitchFamily="18" charset="0"/>
              </a:rPr>
              <a:t>&gt; Memberi kuasa dan wewenang kepada Dewan Komisaris untuk:</a:t>
            </a:r>
          </a:p>
          <a:p>
            <a:pPr marL="0" lvl="0" indent="0" algn="just">
              <a:buNone/>
            </a:pPr>
            <a:r>
              <a:rPr lang="id-ID" sz="1800" cap="none" dirty="0">
                <a:solidFill>
                  <a:srgbClr val="543108"/>
                </a:solidFill>
                <a:latin typeface="Times New Roman" panose="02020603050405020304" pitchFamily="18" charset="0"/>
                <a:cs typeface="Times New Roman" panose="02020603050405020304" pitchFamily="18" charset="0"/>
              </a:rPr>
              <a:t>1.  M</a:t>
            </a:r>
            <a:r>
              <a:rPr lang="id-ID" sz="1800" dirty="0">
                <a:solidFill>
                  <a:srgbClr val="543108"/>
                </a:solidFill>
                <a:latin typeface="Times New Roman" panose="02020603050405020304" pitchFamily="18" charset="0"/>
                <a:cs typeface="Times New Roman" panose="02020603050405020304" pitchFamily="18" charset="0"/>
              </a:rPr>
              <a:t>enunjuk dan/atau mengganti Kantor Akuntan Publik Terdaftar di Otoritas Jasa Keuangan (termasuk Akuntan Publik Terdaftar di Otoritas Jasa Keuangan yang tergabung dalam Kantor Akuntan Publik Terdaftar) yang akan mengaudit/memeriksa Laporan Keuangan Perseroan untuk tahun buku yang berakhir pada tanggal 31 Desember 202</a:t>
            </a:r>
            <a:r>
              <a:rPr lang="en-US" sz="1800" dirty="0">
                <a:solidFill>
                  <a:srgbClr val="543108"/>
                </a:solidFill>
                <a:latin typeface="Times New Roman" panose="02020603050405020304" pitchFamily="18" charset="0"/>
                <a:cs typeface="Times New Roman" panose="02020603050405020304" pitchFamily="18" charset="0"/>
              </a:rPr>
              <a:t>6 </a:t>
            </a:r>
            <a:r>
              <a:rPr lang="en-US" sz="1800" dirty="0" err="1">
                <a:solidFill>
                  <a:srgbClr val="543108"/>
                </a:solidFill>
                <a:latin typeface="Times New Roman" panose="02020603050405020304" pitchFamily="18" charset="0"/>
                <a:cs typeface="Times New Roman" panose="02020603050405020304" pitchFamily="18" charset="0"/>
              </a:rPr>
              <a:t>didasari</a:t>
            </a:r>
            <a:r>
              <a:rPr lang="en-US" sz="1800" dirty="0">
                <a:solidFill>
                  <a:srgbClr val="543108"/>
                </a:solidFill>
                <a:latin typeface="Times New Roman" panose="02020603050405020304" pitchFamily="18" charset="0"/>
                <a:cs typeface="Times New Roman" panose="02020603050405020304" pitchFamily="18" charset="0"/>
              </a:rPr>
              <a:t> oleh </a:t>
            </a:r>
            <a:r>
              <a:rPr lang="en-US" sz="1800" dirty="0" err="1">
                <a:solidFill>
                  <a:srgbClr val="543108"/>
                </a:solidFill>
                <a:latin typeface="Times New Roman" panose="02020603050405020304" pitchFamily="18" charset="0"/>
                <a:cs typeface="Times New Roman" panose="02020603050405020304" pitchFamily="18" charset="0"/>
              </a:rPr>
              <a:t>evaluasi</a:t>
            </a:r>
            <a:r>
              <a:rPr lang="en-US" sz="1800" dirty="0">
                <a:solidFill>
                  <a:srgbClr val="543108"/>
                </a:solidFill>
                <a:latin typeface="Times New Roman" panose="02020603050405020304" pitchFamily="18" charset="0"/>
                <a:cs typeface="Times New Roman" panose="02020603050405020304" pitchFamily="18" charset="0"/>
              </a:rPr>
              <a:t> dan </a:t>
            </a:r>
            <a:r>
              <a:rPr lang="en-US" sz="1800" dirty="0" err="1">
                <a:solidFill>
                  <a:srgbClr val="543108"/>
                </a:solidFill>
                <a:latin typeface="Times New Roman" panose="02020603050405020304" pitchFamily="18" charset="0"/>
                <a:cs typeface="Times New Roman" panose="02020603050405020304" pitchFamily="18" charset="0"/>
              </a:rPr>
              <a:t>rekomendasi</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dari</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Komite</a:t>
            </a:r>
            <a:r>
              <a:rPr lang="en-US" sz="1800" dirty="0">
                <a:solidFill>
                  <a:srgbClr val="543108"/>
                </a:solidFill>
                <a:latin typeface="Times New Roman" panose="02020603050405020304" pitchFamily="18" charset="0"/>
                <a:cs typeface="Times New Roman" panose="02020603050405020304" pitchFamily="18" charset="0"/>
              </a:rPr>
              <a:t> Audit Perseroan yang </a:t>
            </a:r>
            <a:r>
              <a:rPr lang="en-US" sz="1800" dirty="0" err="1">
                <a:solidFill>
                  <a:srgbClr val="543108"/>
                </a:solidFill>
                <a:latin typeface="Times New Roman" panose="02020603050405020304" pitchFamily="18" charset="0"/>
                <a:cs typeface="Times New Roman" panose="02020603050405020304" pitchFamily="18" charset="0"/>
              </a:rPr>
              <a:t>meliputi</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beberapa</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faktor</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diantaranya</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namun</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tidak</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terbatas</a:t>
            </a:r>
            <a:r>
              <a:rPr lang="en-US" sz="1800" dirty="0">
                <a:solidFill>
                  <a:srgbClr val="543108"/>
                </a:solidFill>
                <a:latin typeface="Times New Roman" panose="02020603050405020304" pitchFamily="18" charset="0"/>
                <a:cs typeface="Times New Roman" panose="02020603050405020304" pitchFamily="18" charset="0"/>
              </a:rPr>
              <a:t> pada :</a:t>
            </a:r>
            <a:endParaRPr lang="id-ID" sz="1800" dirty="0">
              <a:solidFill>
                <a:srgbClr val="543108"/>
              </a:solidFill>
              <a:latin typeface="Times New Roman" panose="02020603050405020304" pitchFamily="18" charset="0"/>
              <a:cs typeface="Times New Roman" panose="02020603050405020304" pitchFamily="18" charset="0"/>
            </a:endParaRPr>
          </a:p>
          <a:p>
            <a:pPr marL="457200" lvl="1" indent="0" algn="just">
              <a:buNone/>
            </a:pPr>
            <a:r>
              <a:rPr lang="id-ID" sz="1800" dirty="0">
                <a:solidFill>
                  <a:srgbClr val="543108"/>
                </a:solidFill>
                <a:latin typeface="Times New Roman" panose="02020603050405020304" pitchFamily="18" charset="0"/>
                <a:cs typeface="Times New Roman" panose="02020603050405020304" pitchFamily="18" charset="0"/>
              </a:rPr>
              <a:t>a. </a:t>
            </a:r>
            <a:r>
              <a:rPr lang="en-US" sz="1800" dirty="0" err="1">
                <a:solidFill>
                  <a:srgbClr val="543108"/>
                </a:solidFill>
                <a:latin typeface="Times New Roman" panose="02020603050405020304" pitchFamily="18" charset="0"/>
                <a:cs typeface="Times New Roman" panose="02020603050405020304" pitchFamily="18" charset="0"/>
              </a:rPr>
              <a:t>Faktor</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independensi</a:t>
            </a:r>
            <a:r>
              <a:rPr lang="en-US" sz="1800" dirty="0">
                <a:solidFill>
                  <a:srgbClr val="543108"/>
                </a:solidFill>
                <a:latin typeface="Times New Roman" panose="02020603050405020304" pitchFamily="18" charset="0"/>
                <a:cs typeface="Times New Roman" panose="02020603050405020304" pitchFamily="18" charset="0"/>
              </a:rPr>
              <a:t>;</a:t>
            </a:r>
            <a:endParaRPr lang="id-ID" sz="1800" dirty="0">
              <a:solidFill>
                <a:srgbClr val="543108"/>
              </a:solidFill>
              <a:latin typeface="Times New Roman" panose="02020603050405020304" pitchFamily="18" charset="0"/>
              <a:cs typeface="Times New Roman" panose="02020603050405020304" pitchFamily="18" charset="0"/>
            </a:endParaRPr>
          </a:p>
          <a:p>
            <a:pPr marL="457200" lvl="1" indent="0" algn="just">
              <a:buNone/>
            </a:pPr>
            <a:r>
              <a:rPr lang="id-ID" sz="1800" dirty="0">
                <a:solidFill>
                  <a:srgbClr val="543108"/>
                </a:solidFill>
                <a:latin typeface="Times New Roman" panose="02020603050405020304" pitchFamily="18" charset="0"/>
                <a:cs typeface="Times New Roman" panose="02020603050405020304" pitchFamily="18" charset="0"/>
              </a:rPr>
              <a:t>b. </a:t>
            </a:r>
            <a:r>
              <a:rPr lang="en-US" sz="1800" dirty="0" err="1">
                <a:solidFill>
                  <a:srgbClr val="543108"/>
                </a:solidFill>
                <a:latin typeface="Times New Roman" panose="02020603050405020304" pitchFamily="18" charset="0"/>
                <a:cs typeface="Times New Roman" panose="02020603050405020304" pitchFamily="18" charset="0"/>
              </a:rPr>
              <a:t>Kualifikasi</a:t>
            </a:r>
            <a:r>
              <a:rPr lang="en-US" sz="1800" dirty="0">
                <a:solidFill>
                  <a:srgbClr val="543108"/>
                </a:solidFill>
                <a:latin typeface="Times New Roman" panose="02020603050405020304" pitchFamily="18" charset="0"/>
                <a:cs typeface="Times New Roman" panose="02020603050405020304" pitchFamily="18" charset="0"/>
              </a:rPr>
              <a:t> dan </a:t>
            </a:r>
            <a:r>
              <a:rPr lang="en-US" sz="1800" dirty="0" err="1">
                <a:solidFill>
                  <a:srgbClr val="543108"/>
                </a:solidFill>
                <a:latin typeface="Times New Roman" panose="02020603050405020304" pitchFamily="18" charset="0"/>
                <a:cs typeface="Times New Roman" panose="02020603050405020304" pitchFamily="18" charset="0"/>
              </a:rPr>
              <a:t>reputasi</a:t>
            </a:r>
            <a:r>
              <a:rPr lang="en-US" sz="1800" dirty="0">
                <a:solidFill>
                  <a:srgbClr val="543108"/>
                </a:solidFill>
                <a:latin typeface="Times New Roman" panose="02020603050405020304" pitchFamily="18" charset="0"/>
                <a:cs typeface="Times New Roman" panose="02020603050405020304" pitchFamily="18" charset="0"/>
              </a:rPr>
              <a:t>;</a:t>
            </a:r>
            <a:endParaRPr lang="id-ID" sz="1800" dirty="0">
              <a:solidFill>
                <a:srgbClr val="543108"/>
              </a:solidFill>
              <a:latin typeface="Times New Roman" panose="02020603050405020304" pitchFamily="18" charset="0"/>
              <a:cs typeface="Times New Roman" panose="02020603050405020304" pitchFamily="18" charset="0"/>
            </a:endParaRPr>
          </a:p>
          <a:p>
            <a:pPr marL="457200" lvl="1" indent="0" algn="just">
              <a:buNone/>
            </a:pPr>
            <a:r>
              <a:rPr lang="id-ID" sz="1800" dirty="0">
                <a:solidFill>
                  <a:srgbClr val="543108"/>
                </a:solidFill>
                <a:latin typeface="Times New Roman" panose="02020603050405020304" pitchFamily="18" charset="0"/>
                <a:cs typeface="Times New Roman" panose="02020603050405020304" pitchFamily="18" charset="0"/>
              </a:rPr>
              <a:t>c. </a:t>
            </a:r>
            <a:r>
              <a:rPr lang="en-US" sz="1800" dirty="0" err="1">
                <a:solidFill>
                  <a:srgbClr val="543108"/>
                </a:solidFill>
                <a:latin typeface="Times New Roman" panose="02020603050405020304" pitchFamily="18" charset="0"/>
                <a:cs typeface="Times New Roman" panose="02020603050405020304" pitchFamily="18" charset="0"/>
              </a:rPr>
              <a:t>Kepatuhan</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terhadap</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regulasi</a:t>
            </a:r>
            <a:r>
              <a:rPr lang="en-US" sz="1800" dirty="0">
                <a:solidFill>
                  <a:srgbClr val="543108"/>
                </a:solidFill>
                <a:latin typeface="Times New Roman" panose="02020603050405020304" pitchFamily="18" charset="0"/>
                <a:cs typeface="Times New Roman" panose="02020603050405020304" pitchFamily="18" charset="0"/>
              </a:rPr>
              <a:t> yang </a:t>
            </a:r>
            <a:r>
              <a:rPr lang="en-US" sz="1800" dirty="0" err="1">
                <a:solidFill>
                  <a:srgbClr val="543108"/>
                </a:solidFill>
                <a:latin typeface="Times New Roman" panose="02020603050405020304" pitchFamily="18" charset="0"/>
                <a:cs typeface="Times New Roman" panose="02020603050405020304" pitchFamily="18" charset="0"/>
              </a:rPr>
              <a:t>berlaku</a:t>
            </a:r>
            <a:r>
              <a:rPr lang="en-US" sz="1800" dirty="0">
                <a:solidFill>
                  <a:srgbClr val="543108"/>
                </a:solidFill>
                <a:latin typeface="Times New Roman" panose="02020603050405020304" pitchFamily="18" charset="0"/>
                <a:cs typeface="Times New Roman" panose="02020603050405020304" pitchFamily="18" charset="0"/>
              </a:rPr>
              <a:t>;</a:t>
            </a:r>
            <a:endParaRPr lang="id-ID" sz="1800" dirty="0">
              <a:solidFill>
                <a:srgbClr val="543108"/>
              </a:solidFill>
              <a:latin typeface="Times New Roman" panose="02020603050405020304" pitchFamily="18" charset="0"/>
              <a:cs typeface="Times New Roman" panose="02020603050405020304" pitchFamily="18" charset="0"/>
            </a:endParaRPr>
          </a:p>
          <a:p>
            <a:pPr marL="457200" lvl="1" indent="0" algn="just">
              <a:buNone/>
            </a:pPr>
            <a:r>
              <a:rPr lang="id-ID" sz="1800" dirty="0">
                <a:solidFill>
                  <a:srgbClr val="543108"/>
                </a:solidFill>
                <a:latin typeface="Times New Roman" panose="02020603050405020304" pitchFamily="18" charset="0"/>
                <a:cs typeface="Times New Roman" panose="02020603050405020304" pitchFamily="18" charset="0"/>
              </a:rPr>
              <a:t>d. </a:t>
            </a:r>
            <a:r>
              <a:rPr lang="en-US" sz="1800" dirty="0" err="1">
                <a:solidFill>
                  <a:srgbClr val="543108"/>
                </a:solidFill>
                <a:latin typeface="Times New Roman" panose="02020603050405020304" pitchFamily="18" charset="0"/>
                <a:cs typeface="Times New Roman" panose="02020603050405020304" pitchFamily="18" charset="0"/>
              </a:rPr>
              <a:t>Biaya</a:t>
            </a:r>
            <a:r>
              <a:rPr lang="en-US" sz="1800" dirty="0">
                <a:solidFill>
                  <a:srgbClr val="543108"/>
                </a:solidFill>
                <a:latin typeface="Times New Roman" panose="02020603050405020304" pitchFamily="18" charset="0"/>
                <a:cs typeface="Times New Roman" panose="02020603050405020304" pitchFamily="18" charset="0"/>
              </a:rPr>
              <a:t>;</a:t>
            </a:r>
            <a:endParaRPr lang="id-ID" sz="1800" dirty="0">
              <a:solidFill>
                <a:srgbClr val="543108"/>
              </a:solidFill>
              <a:latin typeface="Times New Roman" panose="02020603050405020304" pitchFamily="18" charset="0"/>
              <a:cs typeface="Times New Roman" panose="02020603050405020304" pitchFamily="18" charset="0"/>
            </a:endParaRPr>
          </a:p>
          <a:p>
            <a:pPr marL="0" indent="0" algn="just">
              <a:buNone/>
            </a:pPr>
            <a:r>
              <a:rPr lang="id-ID" sz="1800" dirty="0">
                <a:solidFill>
                  <a:srgbClr val="543108"/>
                </a:solidFill>
                <a:latin typeface="Times New Roman" panose="02020603050405020304" pitchFamily="18" charset="0"/>
                <a:cs typeface="Times New Roman" panose="02020603050405020304" pitchFamily="18" charset="0"/>
              </a:rPr>
              <a:t>       e. </a:t>
            </a:r>
            <a:r>
              <a:rPr lang="en-US" sz="1800" dirty="0" err="1">
                <a:solidFill>
                  <a:srgbClr val="543108"/>
                </a:solidFill>
                <a:latin typeface="Times New Roman" panose="02020603050405020304" pitchFamily="18" charset="0"/>
                <a:cs typeface="Times New Roman" panose="02020603050405020304" pitchFamily="18" charset="0"/>
              </a:rPr>
              <a:t>Evaluasi</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dari</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penugasan</a:t>
            </a:r>
            <a:r>
              <a:rPr lang="en-US" sz="1800" dirty="0">
                <a:solidFill>
                  <a:srgbClr val="543108"/>
                </a:solidFill>
                <a:latin typeface="Times New Roman" panose="02020603050405020304" pitchFamily="18" charset="0"/>
                <a:cs typeface="Times New Roman" panose="02020603050405020304" pitchFamily="18" charset="0"/>
              </a:rPr>
              <a:t> </a:t>
            </a:r>
            <a:r>
              <a:rPr lang="en-US" sz="1800" dirty="0" err="1">
                <a:solidFill>
                  <a:srgbClr val="543108"/>
                </a:solidFill>
                <a:latin typeface="Times New Roman" panose="02020603050405020304" pitchFamily="18" charset="0"/>
                <a:cs typeface="Times New Roman" panose="02020603050405020304" pitchFamily="18" charset="0"/>
              </a:rPr>
              <a:t>sebelum</a:t>
            </a:r>
            <a:r>
              <a:rPr lang="id-ID" sz="1800" dirty="0">
                <a:solidFill>
                  <a:srgbClr val="543108"/>
                </a:solidFill>
                <a:latin typeface="Times New Roman" panose="02020603050405020304" pitchFamily="18" charset="0"/>
                <a:cs typeface="Times New Roman" panose="02020603050405020304" pitchFamily="18" charset="0"/>
              </a:rPr>
              <a:t>nya;</a:t>
            </a:r>
          </a:p>
          <a:p>
            <a:pPr marL="0" indent="0" algn="just">
              <a:buNone/>
            </a:pPr>
            <a:r>
              <a:rPr lang="id-ID" sz="1800" dirty="0">
                <a:solidFill>
                  <a:srgbClr val="543108"/>
                </a:solidFill>
                <a:latin typeface="Times New Roman" panose="02020603050405020304" pitchFamily="18" charset="0"/>
                <a:cs typeface="Times New Roman" panose="02020603050405020304" pitchFamily="18" charset="0"/>
              </a:rPr>
              <a:t>2. M</a:t>
            </a:r>
            <a:r>
              <a:rPr lang="en-US" sz="1800" dirty="0" err="1">
                <a:solidFill>
                  <a:srgbClr val="543108"/>
                </a:solidFill>
                <a:latin typeface="Times New Roman" panose="02020603050405020304" pitchFamily="18" charset="0"/>
                <a:cs typeface="Times New Roman" panose="02020603050405020304" pitchFamily="18" charset="0"/>
              </a:rPr>
              <a:t>enetapkan</a:t>
            </a:r>
            <a:r>
              <a:rPr lang="en-US" sz="1800" dirty="0">
                <a:solidFill>
                  <a:srgbClr val="543108"/>
                </a:solidFill>
                <a:latin typeface="Times New Roman" panose="02020603050405020304" pitchFamily="18" charset="0"/>
                <a:cs typeface="Times New Roman" panose="02020603050405020304" pitchFamily="18" charset="0"/>
              </a:rPr>
              <a:t> </a:t>
            </a:r>
            <a:r>
              <a:rPr lang="id-ID" sz="1800" dirty="0">
                <a:solidFill>
                  <a:srgbClr val="543108"/>
                </a:solidFill>
                <a:latin typeface="Times New Roman" panose="02020603050405020304" pitchFamily="18" charset="0"/>
                <a:cs typeface="Times New Roman" panose="02020603050405020304" pitchFamily="18" charset="0"/>
              </a:rPr>
              <a:t>besarnya honorarium dan syarat lainnya tentang penunjukan Kantor Akuntan Publik Terdaftar di Otoritas Jasa Keuangan tersebut (termasuk Akuntan Publik Terdaftar di Otoritas Jasa Keuangan yang tergabung dalam Kantor Akuntan Publik Terdaftar)</a:t>
            </a:r>
            <a:r>
              <a:rPr lang="en-US" sz="1800" dirty="0">
                <a:solidFill>
                  <a:srgbClr val="543108"/>
                </a:solidFill>
                <a:latin typeface="Times New Roman" panose="02020603050405020304" pitchFamily="18" charset="0"/>
                <a:cs typeface="Times New Roman" panose="02020603050405020304" pitchFamily="18" charset="0"/>
              </a:rPr>
              <a:t>,</a:t>
            </a:r>
            <a:r>
              <a:rPr lang="id-ID" sz="1800" dirty="0">
                <a:solidFill>
                  <a:srgbClr val="543108"/>
                </a:solidFill>
                <a:latin typeface="Times New Roman" panose="02020603050405020304" pitchFamily="18" charset="0"/>
                <a:cs typeface="Times New Roman" panose="02020603050405020304" pitchFamily="18" charset="0"/>
              </a:rPr>
              <a:t> dengan memperhatikan rekomendasi Komite Audit dan peraturan perundang-undangan yang berlaku</a:t>
            </a:r>
            <a:r>
              <a:rPr lang="en-US" sz="1800" dirty="0">
                <a:solidFill>
                  <a:srgbClr val="543108"/>
                </a:solidFill>
                <a:latin typeface="Times New Roman" panose="02020603050405020304" pitchFamily="18" charset="0"/>
                <a:cs typeface="Times New Roman" panose="02020603050405020304" pitchFamily="18" charset="0"/>
              </a:rPr>
              <a:t>.</a:t>
            </a:r>
            <a:endParaRPr lang="id-ID" sz="1800" dirty="0">
              <a:solidFill>
                <a:srgbClr val="543108"/>
              </a:solidFill>
              <a:latin typeface="Times New Roman" panose="02020603050405020304" pitchFamily="18" charset="0"/>
              <a:cs typeface="Times New Roman" panose="02020603050405020304" pitchFamily="18" charset="0"/>
            </a:endParaRPr>
          </a:p>
          <a:p>
            <a:pPr marL="0" indent="0" algn="just">
              <a:buNone/>
            </a:pPr>
            <a:endParaRPr lang="id-ID" sz="2000" dirty="0">
              <a:solidFill>
                <a:srgbClr val="543108"/>
              </a:solidFill>
              <a:latin typeface="Times New Roman" panose="02020603050405020304" pitchFamily="18" charset="0"/>
              <a:cs typeface="Times New Roman" panose="02020603050405020304" pitchFamily="18" charset="0"/>
            </a:endParaRPr>
          </a:p>
          <a:p>
            <a:pPr marL="0" indent="0" algn="just">
              <a:buNone/>
            </a:pPr>
            <a:endParaRPr lang="id-ID" sz="1200" cap="none"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9155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5CBF-71A8-0886-691A-F06424EF964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8A28E41-1578-C728-7634-C520D1F5F531}"/>
              </a:ext>
            </a:extLst>
          </p:cNvPr>
          <p:cNvPicPr>
            <a:picLocks noChangeAspect="1"/>
          </p:cNvPicPr>
          <p:nvPr/>
        </p:nvPicPr>
        <p:blipFill>
          <a:blip r:embed="rId2" cstate="email">
            <a:extLst>
              <a:ext uri="{28A0092B-C50C-407E-A947-70E740481C1C}">
                <a14:useLocalDpi xmlns:a14="http://schemas.microsoft.com/office/drawing/2010/main"/>
              </a:ext>
            </a:extLst>
          </a:blip>
          <a:srcRect b="13699"/>
          <a:stretch>
            <a:fillRect/>
          </a:stretch>
        </p:blipFill>
        <p:spPr>
          <a:xfrm>
            <a:off x="-216130" y="3835784"/>
            <a:ext cx="4953230" cy="3022216"/>
          </a:xfrm>
          <a:prstGeom prst="rect">
            <a:avLst/>
          </a:prstGeom>
        </p:spPr>
      </p:pic>
      <p:sp>
        <p:nvSpPr>
          <p:cNvPr id="8" name="Title 1">
            <a:extLst>
              <a:ext uri="{FF2B5EF4-FFF2-40B4-BE49-F238E27FC236}">
                <a16:creationId xmlns:a16="http://schemas.microsoft.com/office/drawing/2014/main" id="{7542A9BC-E43A-FBD9-E9EC-EB78F8C45CD4}"/>
              </a:ext>
            </a:extLst>
          </p:cNvPr>
          <p:cNvSpPr>
            <a:spLocks noGrp="1"/>
          </p:cNvSpPr>
          <p:nvPr>
            <p:ph type="title"/>
          </p:nvPr>
        </p:nvSpPr>
        <p:spPr>
          <a:xfrm>
            <a:off x="1666761" y="1900810"/>
            <a:ext cx="8858479" cy="2218181"/>
          </a:xfrm>
        </p:spPr>
        <p:txBody>
          <a:bodyPr>
            <a:normAutofit/>
          </a:bodyPr>
          <a:lstStyle/>
          <a:p>
            <a:pPr algn="ctr"/>
            <a:r>
              <a:rPr lang="en-US" sz="4000" b="1" kern="0" dirty="0">
                <a:solidFill>
                  <a:srgbClr val="543108"/>
                </a:solidFill>
                <a:latin typeface="Arial" panose="020B0604020202020204" pitchFamily="34" charset="0"/>
                <a:cs typeface="Arial" panose="020B0604020202020204" pitchFamily="34" charset="0"/>
              </a:rPr>
              <a:t>SESI </a:t>
            </a:r>
            <a:r>
              <a:rPr lang="id-ID" sz="4000" b="1" kern="0" dirty="0">
                <a:solidFill>
                  <a:srgbClr val="543108"/>
                </a:solidFill>
                <a:latin typeface="Arial" panose="020B0604020202020204" pitchFamily="34" charset="0"/>
                <a:cs typeface="Arial" panose="020B0604020202020204" pitchFamily="34" charset="0"/>
              </a:rPr>
              <a:t>PEMUNGUTAN SUARA</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&amp;</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PENGAMBILAN KEPUTUSAN</a:t>
            </a:r>
            <a:endParaRPr lang="id-ID" sz="4000" dirty="0">
              <a:solidFill>
                <a:srgbClr val="54310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2783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7263-0951-4A41-8B26-B726AFF50169}"/>
              </a:ext>
            </a:extLst>
          </p:cNvPr>
          <p:cNvSpPr>
            <a:spLocks noGrp="1"/>
          </p:cNvSpPr>
          <p:nvPr>
            <p:ph type="title"/>
          </p:nvPr>
        </p:nvSpPr>
        <p:spPr>
          <a:xfrm>
            <a:off x="3969559" y="2463800"/>
            <a:ext cx="8046720" cy="1716982"/>
          </a:xfrm>
        </p:spPr>
        <p:txBody>
          <a:bodyPr anchor="ctr">
            <a:normAutofit/>
          </a:bodyPr>
          <a:lstStyle/>
          <a:p>
            <a:r>
              <a:rPr lang="id-ID" sz="3600" b="1" dirty="0">
                <a:solidFill>
                  <a:srgbClr val="543108"/>
                </a:solidFill>
                <a:latin typeface="Arial" panose="020B0604020202020204" pitchFamily="34" charset="0"/>
                <a:cs typeface="Arial" panose="020B0604020202020204" pitchFamily="34" charset="0"/>
              </a:rPr>
              <a:t>Laporan dan Pertanggungjawaban Realisasi Penggunaan Dana Hasil Penawaran Umum Perdana Saham</a:t>
            </a:r>
          </a:p>
        </p:txBody>
      </p:sp>
      <p:pic>
        <p:nvPicPr>
          <p:cNvPr id="9" name="Picture 8">
            <a:extLst>
              <a:ext uri="{FF2B5EF4-FFF2-40B4-BE49-F238E27FC236}">
                <a16:creationId xmlns:a16="http://schemas.microsoft.com/office/drawing/2014/main" id="{BE713039-1BA8-CF63-363F-2C715395B2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19875" y="4178438"/>
            <a:ext cx="3756025" cy="2679561"/>
          </a:xfrm>
          <a:prstGeom prst="rect">
            <a:avLst/>
          </a:prstGeom>
        </p:spPr>
      </p:pic>
      <p:sp>
        <p:nvSpPr>
          <p:cNvPr id="5" name="Subtitle 2">
            <a:extLst>
              <a:ext uri="{FF2B5EF4-FFF2-40B4-BE49-F238E27FC236}">
                <a16:creationId xmlns:a16="http://schemas.microsoft.com/office/drawing/2014/main" id="{4EFFDD04-DD31-ADC4-7655-2ED29E529011}"/>
              </a:ext>
            </a:extLst>
          </p:cNvPr>
          <p:cNvSpPr>
            <a:spLocks noGrp="1"/>
          </p:cNvSpPr>
          <p:nvPr>
            <p:ph type="body" idx="1"/>
          </p:nvPr>
        </p:nvSpPr>
        <p:spPr>
          <a:xfrm>
            <a:off x="1054100" y="2654300"/>
            <a:ext cx="2438400" cy="1477935"/>
          </a:xfrm>
        </p:spPr>
        <p:txBody>
          <a:bodyPr vert="horz" lIns="91440" tIns="45720" rIns="91440" bIns="45720" rtlCol="0">
            <a:noAutofit/>
          </a:bodyPr>
          <a:lstStyle/>
          <a:p>
            <a:pPr algn="ctr">
              <a:lnSpc>
                <a:spcPct val="100000"/>
              </a:lnSpc>
            </a:pPr>
            <a:r>
              <a:rPr lang="en-US" sz="3600" dirty="0">
                <a:solidFill>
                  <a:srgbClr val="543108"/>
                </a:solidFill>
                <a:latin typeface="Times New Roman" panose="02020603050405020304" pitchFamily="18" charset="0"/>
                <a:cs typeface="Times New Roman" panose="02020603050405020304" pitchFamily="18" charset="0"/>
              </a:rPr>
              <a:t>Mata Acara </a:t>
            </a:r>
            <a:r>
              <a:rPr lang="en-US" sz="3600" dirty="0" err="1">
                <a:solidFill>
                  <a:srgbClr val="543108"/>
                </a:solidFill>
                <a:latin typeface="Times New Roman" panose="02020603050405020304" pitchFamily="18" charset="0"/>
                <a:cs typeface="Times New Roman" panose="02020603050405020304" pitchFamily="18" charset="0"/>
              </a:rPr>
              <a:t>ke</a:t>
            </a:r>
            <a:r>
              <a:rPr lang="en-US" sz="3600" dirty="0">
                <a:solidFill>
                  <a:srgbClr val="543108"/>
                </a:solidFill>
                <a:latin typeface="Times New Roman" panose="02020603050405020304" pitchFamily="18" charset="0"/>
                <a:cs typeface="Times New Roman" panose="02020603050405020304" pitchFamily="18" charset="0"/>
              </a:rPr>
              <a:t> 5</a:t>
            </a:r>
            <a:endParaRPr lang="id-ID" sz="3600"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5004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E2401-A942-47E8-ABC7-228F84621115}"/>
              </a:ext>
            </a:extLst>
          </p:cNvPr>
          <p:cNvSpPr>
            <a:spLocks noGrp="1"/>
          </p:cNvSpPr>
          <p:nvPr>
            <p:ph type="title"/>
          </p:nvPr>
        </p:nvSpPr>
        <p:spPr>
          <a:xfrm>
            <a:off x="241300" y="530225"/>
            <a:ext cx="11709400" cy="1325563"/>
          </a:xfrm>
        </p:spPr>
        <p:txBody>
          <a:bodyPr>
            <a:noAutofit/>
          </a:bodyPr>
          <a:lstStyle/>
          <a:p>
            <a:pPr algn="ctr"/>
            <a:r>
              <a:rPr lang="id-ID" sz="2000" b="1" cap="none" dirty="0">
                <a:solidFill>
                  <a:srgbClr val="543108"/>
                </a:solidFill>
                <a:latin typeface="Arial" panose="020B0604020202020204" pitchFamily="34" charset="0"/>
                <a:cs typeface="Arial" panose="020B0604020202020204" pitchFamily="34" charset="0"/>
              </a:rPr>
              <a:t>Laporan dan Pertanggungjawaban Realisasi Penggunaan Dana Hasil Penawaran Umum</a:t>
            </a:r>
            <a:br>
              <a:rPr lang="id-ID" sz="2000" b="1" cap="none" dirty="0">
                <a:solidFill>
                  <a:srgbClr val="543108"/>
                </a:solidFill>
                <a:latin typeface="Arial" panose="020B0604020202020204" pitchFamily="34" charset="0"/>
                <a:cs typeface="Arial" panose="020B0604020202020204" pitchFamily="34" charset="0"/>
              </a:rPr>
            </a:br>
            <a:endParaRPr lang="id-ID" sz="2000" b="1" dirty="0">
              <a:solidFill>
                <a:srgbClr val="543108"/>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057B21A3-89A9-2B9B-A848-C1B98DFC5F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22676" y="1357205"/>
            <a:ext cx="8778624" cy="5458460"/>
          </a:xfrm>
          <a:prstGeom prst="rect">
            <a:avLst/>
          </a:prstGeom>
        </p:spPr>
      </p:pic>
    </p:spTree>
    <p:extLst>
      <p:ext uri="{BB962C8B-B14F-4D97-AF65-F5344CB8AC3E}">
        <p14:creationId xmlns:p14="http://schemas.microsoft.com/office/powerpoint/2010/main" val="2893120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75058-2087-40D2-A9D9-6A9DC071535F}"/>
              </a:ext>
            </a:extLst>
          </p:cNvPr>
          <p:cNvSpPr>
            <a:spLocks noGrp="1"/>
          </p:cNvSpPr>
          <p:nvPr>
            <p:ph type="title"/>
          </p:nvPr>
        </p:nvSpPr>
        <p:spPr>
          <a:xfrm>
            <a:off x="800100" y="492125"/>
            <a:ext cx="11125200" cy="1325563"/>
          </a:xfrm>
        </p:spPr>
        <p:txBody>
          <a:bodyPr>
            <a:normAutofit/>
          </a:bodyPr>
          <a:lstStyle/>
          <a:p>
            <a:r>
              <a:rPr lang="id-ID" sz="2800" b="1" cap="none" dirty="0">
                <a:solidFill>
                  <a:srgbClr val="543108"/>
                </a:solidFill>
                <a:latin typeface="Arial" panose="020B0604020202020204" pitchFamily="34" charset="0"/>
                <a:ea typeface="Calibri" panose="020F0502020204030204" pitchFamily="34" charset="0"/>
              </a:rPr>
              <a:t>Laporan R</a:t>
            </a:r>
            <a:r>
              <a:rPr lang="en-ID" sz="2800" b="1" cap="none" dirty="0" err="1">
                <a:solidFill>
                  <a:srgbClr val="543108"/>
                </a:solidFill>
                <a:latin typeface="Arial" panose="020B0604020202020204" pitchFamily="34" charset="0"/>
                <a:ea typeface="Calibri" panose="020F0502020204030204" pitchFamily="34" charset="0"/>
              </a:rPr>
              <a:t>ealisasi</a:t>
            </a:r>
            <a:r>
              <a:rPr lang="en-ID" sz="2800" b="1" cap="none" dirty="0">
                <a:solidFill>
                  <a:srgbClr val="543108"/>
                </a:solidFill>
                <a:latin typeface="Arial" panose="020B0604020202020204" pitchFamily="34" charset="0"/>
                <a:ea typeface="Calibri" panose="020F0502020204030204" pitchFamily="34" charset="0"/>
              </a:rPr>
              <a:t> </a:t>
            </a:r>
            <a:r>
              <a:rPr lang="id-ID" sz="2800" b="1" cap="none" dirty="0">
                <a:solidFill>
                  <a:srgbClr val="543108"/>
                </a:solidFill>
                <a:latin typeface="Arial" panose="020B0604020202020204" pitchFamily="34" charset="0"/>
                <a:ea typeface="Calibri" panose="020F0502020204030204" pitchFamily="34" charset="0"/>
              </a:rPr>
              <a:t>P</a:t>
            </a:r>
            <a:r>
              <a:rPr lang="en-ID" sz="2800" b="1" cap="none" dirty="0" err="1">
                <a:solidFill>
                  <a:srgbClr val="543108"/>
                </a:solidFill>
                <a:latin typeface="Arial" panose="020B0604020202020204" pitchFamily="34" charset="0"/>
                <a:ea typeface="Calibri" panose="020F0502020204030204" pitchFamily="34" charset="0"/>
              </a:rPr>
              <a:t>enggunaan</a:t>
            </a:r>
            <a:r>
              <a:rPr lang="en-ID" sz="2800" b="1" cap="none" dirty="0">
                <a:solidFill>
                  <a:srgbClr val="543108"/>
                </a:solidFill>
                <a:latin typeface="Arial" panose="020B0604020202020204" pitchFamily="34" charset="0"/>
                <a:ea typeface="Calibri" panose="020F0502020204030204" pitchFamily="34" charset="0"/>
              </a:rPr>
              <a:t> </a:t>
            </a:r>
            <a:r>
              <a:rPr lang="id-ID" sz="2800" b="1" cap="none" dirty="0">
                <a:solidFill>
                  <a:srgbClr val="543108"/>
                </a:solidFill>
                <a:latin typeface="Arial" panose="020B0604020202020204" pitchFamily="34" charset="0"/>
                <a:ea typeface="Calibri" panose="020F0502020204030204" pitchFamily="34" charset="0"/>
              </a:rPr>
              <a:t>D</a:t>
            </a:r>
            <a:r>
              <a:rPr lang="en-ID" sz="2800" b="1" cap="none" dirty="0">
                <a:solidFill>
                  <a:srgbClr val="543108"/>
                </a:solidFill>
                <a:latin typeface="Arial" panose="020B0604020202020204" pitchFamily="34" charset="0"/>
                <a:ea typeface="Calibri" panose="020F0502020204030204" pitchFamily="34" charset="0"/>
              </a:rPr>
              <a:t>ana </a:t>
            </a:r>
            <a:r>
              <a:rPr lang="id-ID" sz="2800" b="1" cap="none" dirty="0">
                <a:solidFill>
                  <a:srgbClr val="543108"/>
                </a:solidFill>
                <a:latin typeface="Arial" panose="020B0604020202020204" pitchFamily="34" charset="0"/>
                <a:ea typeface="Calibri" panose="020F0502020204030204" pitchFamily="34" charset="0"/>
              </a:rPr>
              <a:t>H</a:t>
            </a:r>
            <a:r>
              <a:rPr lang="en-ID" sz="2800" b="1" cap="none" dirty="0" err="1">
                <a:solidFill>
                  <a:srgbClr val="543108"/>
                </a:solidFill>
                <a:latin typeface="Arial" panose="020B0604020202020204" pitchFamily="34" charset="0"/>
                <a:ea typeface="Calibri" panose="020F0502020204030204" pitchFamily="34" charset="0"/>
              </a:rPr>
              <a:t>asil</a:t>
            </a:r>
            <a:r>
              <a:rPr lang="en-ID" sz="2800" b="1" cap="none" dirty="0">
                <a:solidFill>
                  <a:srgbClr val="543108"/>
                </a:solidFill>
                <a:latin typeface="Arial" panose="020B0604020202020204" pitchFamily="34" charset="0"/>
                <a:ea typeface="Calibri" panose="020F0502020204030204" pitchFamily="34" charset="0"/>
              </a:rPr>
              <a:t> </a:t>
            </a:r>
            <a:r>
              <a:rPr lang="id-ID" sz="2800" b="1" cap="none" dirty="0">
                <a:solidFill>
                  <a:srgbClr val="543108"/>
                </a:solidFill>
                <a:latin typeface="Arial" panose="020B0604020202020204" pitchFamily="34" charset="0"/>
                <a:ea typeface="Calibri" panose="020F0502020204030204" pitchFamily="34" charset="0"/>
              </a:rPr>
              <a:t>P</a:t>
            </a:r>
            <a:r>
              <a:rPr lang="en-ID" sz="2800" b="1" cap="none" dirty="0" err="1">
                <a:solidFill>
                  <a:srgbClr val="543108"/>
                </a:solidFill>
                <a:latin typeface="Arial" panose="020B0604020202020204" pitchFamily="34" charset="0"/>
                <a:ea typeface="Calibri" panose="020F0502020204030204" pitchFamily="34" charset="0"/>
              </a:rPr>
              <a:t>enawaran</a:t>
            </a:r>
            <a:r>
              <a:rPr lang="en-ID" sz="2800" b="1" cap="none" dirty="0">
                <a:solidFill>
                  <a:srgbClr val="543108"/>
                </a:solidFill>
                <a:latin typeface="Arial" panose="020B0604020202020204" pitchFamily="34" charset="0"/>
                <a:ea typeface="Calibri" panose="020F0502020204030204" pitchFamily="34" charset="0"/>
              </a:rPr>
              <a:t> </a:t>
            </a:r>
            <a:r>
              <a:rPr lang="id-ID" sz="2800" b="1" cap="none" dirty="0">
                <a:solidFill>
                  <a:srgbClr val="543108"/>
                </a:solidFill>
                <a:latin typeface="Arial" panose="020B0604020202020204" pitchFamily="34" charset="0"/>
                <a:ea typeface="Calibri" panose="020F0502020204030204" pitchFamily="34" charset="0"/>
              </a:rPr>
              <a:t>U</a:t>
            </a:r>
            <a:r>
              <a:rPr lang="en-ID" sz="2800" b="1" cap="none" dirty="0">
                <a:solidFill>
                  <a:srgbClr val="543108"/>
                </a:solidFill>
                <a:latin typeface="Arial" panose="020B0604020202020204" pitchFamily="34" charset="0"/>
                <a:ea typeface="Calibri" panose="020F0502020204030204" pitchFamily="34" charset="0"/>
              </a:rPr>
              <a:t>mum</a:t>
            </a:r>
            <a:endParaRPr lang="id-ID" sz="2800" dirty="0">
              <a:solidFill>
                <a:srgbClr val="543108"/>
              </a:solidFill>
            </a:endParaRPr>
          </a:p>
        </p:txBody>
      </p:sp>
      <p:sp>
        <p:nvSpPr>
          <p:cNvPr id="3" name="Content Placeholder 2">
            <a:extLst>
              <a:ext uri="{FF2B5EF4-FFF2-40B4-BE49-F238E27FC236}">
                <a16:creationId xmlns:a16="http://schemas.microsoft.com/office/drawing/2014/main" id="{AEB53F15-B003-4C95-B682-31A634D51084}"/>
              </a:ext>
            </a:extLst>
          </p:cNvPr>
          <p:cNvSpPr>
            <a:spLocks noGrp="1"/>
          </p:cNvSpPr>
          <p:nvPr>
            <p:ph idx="4294967295"/>
          </p:nvPr>
        </p:nvSpPr>
        <p:spPr>
          <a:xfrm>
            <a:off x="398463" y="1609725"/>
            <a:ext cx="11387137" cy="5108575"/>
          </a:xfrm>
        </p:spPr>
        <p:txBody>
          <a:bodyPr>
            <a:noAutofit/>
          </a:bodyPr>
          <a:lstStyle/>
          <a:p>
            <a:pPr marL="0" indent="0" algn="just">
              <a:buNone/>
            </a:pP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Berikut kami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sampaikan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realisasi</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penggunaan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dana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hasil</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penawaran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umum</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perdana</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saham</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per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31 Desember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202</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5 </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yang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telah</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disampaikan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oleh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perseroan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ke</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O</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toritas Jasa Keuangan </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dan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B</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ursa</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E</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fek</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I</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ndonesia</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pada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tanggal</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10 Januari 2025</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yaitu</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sebagai</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berikut</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buFont typeface="Wingdings" panose="05000000000000000000" pitchFamily="2" charset="2"/>
              <a:buChar char="v"/>
            </a:pP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Dari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hasil</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penawaran umum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saham</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perdana</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sebesar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74.933.424.000,</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00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tujuh puluh empat miliar sembilan ratus tiga puluh tiga juta empat ratus dua puluh empat ribu </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rupiah)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dikurangi</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dengan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biaya-biaya</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penawaran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umum</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sebesar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3.090.526.939,</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00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tiga miliar sembilan puluh juta lima ratus dua puluh enam ribu sembilan ratus tiga puluh sembilan rupiah</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perseroan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menerima</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dana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bersih</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sebesar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Rp71.842.897.061,00 </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tujuh puluh satu miliar delapan ratus empat puluh dua juta delapan ratus sembilan puluh tujuh ribu enam puluh satu rupiah</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endPar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Perseroan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telah</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menggunakan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sebagian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dana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hasil</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penawaran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umum</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saham</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perdana</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tersebut</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dengan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perincian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sebagai</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berikut</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endPar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Sebesar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21.552.869.118,00 (dua puluh satu miliar lima ratus lima puluh dua juta delapan ratus enam puluh sembilan ribu seratus delapan belas  rupiah)</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untuk</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pembayaran pembelian mesin dalam rangka pengembangan produk baru, peningkatan dan otomatisasi proses produksi</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endPar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Sebesar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7.092.842.400,00 </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tujuh miliar sembilan puluh dua juta delapan ratus empat puluh dua ribu empat ratus rupiah</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untuk</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pembayaran sebagian utang pokok pinjaman dollar AS dari PT bank woori saudara 1906 tbk</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endPar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Sebesar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32.420.750.984,00 </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tiga puluh dua miliar empat ratus dua puluh juta tujuh ratus lima puluh ribu sembilan ratus empat puluh empat rupiah</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untuk</a:t>
            </a:r>
            <a:r>
              <a:rPr lang="id-ID"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modal kerja perseroan</a:t>
            </a:r>
            <a:r>
              <a:rPr lang="en-US" sz="17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a:t>
            </a:r>
            <a:endParaRPr lang="id-ID" sz="1700" dirty="0">
              <a:solidFill>
                <a:srgbClr val="543108"/>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8007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5B0AD5C-1BD2-433F-8702-5587C8EAA17A}"/>
              </a:ext>
            </a:extLst>
          </p:cNvPr>
          <p:cNvSpPr>
            <a:spLocks noGrp="1"/>
          </p:cNvSpPr>
          <p:nvPr>
            <p:ph type="subTitle" idx="4294967295"/>
          </p:nvPr>
        </p:nvSpPr>
        <p:spPr>
          <a:xfrm>
            <a:off x="482600" y="3902075"/>
            <a:ext cx="10964863" cy="1820863"/>
          </a:xfrm>
        </p:spPr>
        <p:txBody>
          <a:bodyPr>
            <a:noAutofit/>
          </a:bodyPr>
          <a:lstStyle/>
          <a:p>
            <a:pPr algn="just"/>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Sisa</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Dana Hasil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Penawaran</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Umum</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Saham</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Perdana,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sebesar</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id-ID"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p10.776.434.559,00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Sepuluh</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miliar</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tujuh</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ratus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tujuh</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puluh</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enam</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juta</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empat</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ratus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tiga</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puluh</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empat</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cap="none"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ribu</a:t>
            </a:r>
            <a:r>
              <a:rPr lang="en-US" sz="20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lima ratus lima </a:t>
            </a:r>
            <a:r>
              <a:rPr lang="en-US" sz="2000" dirty="0" err="1">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puluh</a:t>
            </a:r>
            <a:r>
              <a:rPr lang="en-US" sz="2000"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Sembilan </a:t>
            </a:r>
            <a:r>
              <a:rPr lang="en-US"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rupiah)</a:t>
            </a:r>
            <a:r>
              <a:rPr lang="id-ID" sz="2000" cap="none" dirty="0">
                <a:solidFill>
                  <a:srgbClr val="543108"/>
                </a:solidFill>
                <a:latin typeface="Times New Roman" panose="02020603050405020304" pitchFamily="18" charset="0"/>
                <a:ea typeface="Times New Roman" panose="02020603050405020304" pitchFamily="18" charset="0"/>
                <a:cs typeface="Times New Roman" panose="02020603050405020304" pitchFamily="18" charset="0"/>
              </a:rPr>
              <a:t> ditempatkan pada : rekening perseroan di PT CIMB Niaga Tbk (no. Account : 800108662900).</a:t>
            </a:r>
            <a:endParaRPr lang="id-ID" sz="2000" dirty="0">
              <a:solidFill>
                <a:srgbClr val="543108"/>
              </a:solidFill>
              <a:latin typeface="Times New Roman" panose="02020603050405020304" pitchFamily="18" charset="0"/>
              <a:cs typeface="Times New Roman" panose="02020603050405020304" pitchFamily="18" charset="0"/>
            </a:endParaRPr>
          </a:p>
        </p:txBody>
      </p:sp>
      <p:sp>
        <p:nvSpPr>
          <p:cNvPr id="9" name="Title 1">
            <a:extLst>
              <a:ext uri="{FF2B5EF4-FFF2-40B4-BE49-F238E27FC236}">
                <a16:creationId xmlns:a16="http://schemas.microsoft.com/office/drawing/2014/main" id="{029E0C9C-CC20-4CAB-2559-C78093817F15}"/>
              </a:ext>
            </a:extLst>
          </p:cNvPr>
          <p:cNvSpPr txBox="1">
            <a:spLocks/>
          </p:cNvSpPr>
          <p:nvPr/>
        </p:nvSpPr>
        <p:spPr>
          <a:xfrm>
            <a:off x="1146328" y="844161"/>
            <a:ext cx="10040112" cy="530351"/>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r>
              <a:rPr lang="en-US" sz="2800" b="1" cap="none" dirty="0" err="1">
                <a:solidFill>
                  <a:srgbClr val="543108"/>
                </a:solidFill>
                <a:latin typeface="Arial" panose="020B0604020202020204" pitchFamily="34" charset="0"/>
                <a:ea typeface="Calibri" panose="020F0502020204030204" pitchFamily="34" charset="0"/>
              </a:rPr>
              <a:t>Laporan</a:t>
            </a:r>
            <a:r>
              <a:rPr lang="en-US" sz="2800" b="1" cap="none" dirty="0">
                <a:solidFill>
                  <a:srgbClr val="543108"/>
                </a:solidFill>
                <a:latin typeface="Arial" panose="020B0604020202020204" pitchFamily="34" charset="0"/>
                <a:ea typeface="Calibri" panose="020F0502020204030204" pitchFamily="34" charset="0"/>
              </a:rPr>
              <a:t> </a:t>
            </a:r>
            <a:r>
              <a:rPr lang="en-US" sz="2800" b="1" cap="none" dirty="0" err="1">
                <a:solidFill>
                  <a:srgbClr val="543108"/>
                </a:solidFill>
                <a:latin typeface="Arial" panose="020B0604020202020204" pitchFamily="34" charset="0"/>
                <a:ea typeface="Calibri" panose="020F0502020204030204" pitchFamily="34" charset="0"/>
              </a:rPr>
              <a:t>Penempatan</a:t>
            </a:r>
            <a:r>
              <a:rPr lang="en-US" sz="2800" b="1" cap="none" dirty="0">
                <a:solidFill>
                  <a:srgbClr val="543108"/>
                </a:solidFill>
                <a:latin typeface="Arial" panose="020B0604020202020204" pitchFamily="34" charset="0"/>
                <a:ea typeface="Calibri" panose="020F0502020204030204" pitchFamily="34" charset="0"/>
              </a:rPr>
              <a:t> Sisa Dana </a:t>
            </a:r>
            <a:r>
              <a:rPr lang="en-US" sz="2800" b="1" cap="none" dirty="0" err="1">
                <a:solidFill>
                  <a:srgbClr val="543108"/>
                </a:solidFill>
                <a:latin typeface="Arial" panose="020B0604020202020204" pitchFamily="34" charset="0"/>
                <a:ea typeface="Calibri" panose="020F0502020204030204" pitchFamily="34" charset="0"/>
              </a:rPr>
              <a:t>Periode</a:t>
            </a:r>
            <a:r>
              <a:rPr lang="en-US" sz="2800" b="1" cap="none" dirty="0">
                <a:solidFill>
                  <a:srgbClr val="543108"/>
                </a:solidFill>
                <a:latin typeface="Arial" panose="020B0604020202020204" pitchFamily="34" charset="0"/>
                <a:ea typeface="Calibri" panose="020F0502020204030204" pitchFamily="34" charset="0"/>
              </a:rPr>
              <a:t> 31 </a:t>
            </a:r>
            <a:r>
              <a:rPr lang="en-US" sz="2800" b="1" cap="none" dirty="0" err="1">
                <a:solidFill>
                  <a:srgbClr val="543108"/>
                </a:solidFill>
                <a:latin typeface="Arial" panose="020B0604020202020204" pitchFamily="34" charset="0"/>
                <a:ea typeface="Calibri" panose="020F0502020204030204" pitchFamily="34" charset="0"/>
              </a:rPr>
              <a:t>Desember</a:t>
            </a:r>
            <a:r>
              <a:rPr lang="en-US" sz="2800" b="1" cap="none" dirty="0">
                <a:solidFill>
                  <a:srgbClr val="543108"/>
                </a:solidFill>
                <a:latin typeface="Arial" panose="020B0604020202020204" pitchFamily="34" charset="0"/>
                <a:ea typeface="Calibri" panose="020F0502020204030204" pitchFamily="34" charset="0"/>
              </a:rPr>
              <a:t> 2025</a:t>
            </a:r>
            <a:endParaRPr lang="id-ID" sz="2800" dirty="0">
              <a:solidFill>
                <a:srgbClr val="543108"/>
              </a:solidFill>
            </a:endParaRPr>
          </a:p>
        </p:txBody>
      </p:sp>
      <p:pic>
        <p:nvPicPr>
          <p:cNvPr id="4" name="Picture 3">
            <a:extLst>
              <a:ext uri="{FF2B5EF4-FFF2-40B4-BE49-F238E27FC236}">
                <a16:creationId xmlns:a16="http://schemas.microsoft.com/office/drawing/2014/main" id="{06DD7538-5970-34CE-9F46-05E400AAA7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5183" y="1532108"/>
            <a:ext cx="11065079" cy="2098816"/>
          </a:xfrm>
          <a:prstGeom prst="rect">
            <a:avLst/>
          </a:prstGeom>
        </p:spPr>
      </p:pic>
    </p:spTree>
    <p:extLst>
      <p:ext uri="{BB962C8B-B14F-4D97-AF65-F5344CB8AC3E}">
        <p14:creationId xmlns:p14="http://schemas.microsoft.com/office/powerpoint/2010/main" val="3070798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7C86D-2504-8D48-84AE-700313B41CF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7717643-E9BB-977D-5A59-9D02D7F8B6FE}"/>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0" b="36426" l="40365" r="63867"/>
                    </a14:imgEffect>
                  </a14:imgLayer>
                </a14:imgProps>
              </a:ext>
              <a:ext uri="{28A0092B-C50C-407E-A947-70E740481C1C}">
                <a14:useLocalDpi xmlns:a14="http://schemas.microsoft.com/office/drawing/2010/main"/>
              </a:ext>
            </a:extLst>
          </a:blip>
          <a:srcRect l="39940" r="35461" b="62791"/>
          <a:stretch>
            <a:fillRect/>
          </a:stretch>
        </p:blipFill>
        <p:spPr>
          <a:xfrm>
            <a:off x="175318" y="3867256"/>
            <a:ext cx="2950592" cy="2975387"/>
          </a:xfrm>
          <a:prstGeom prst="rect">
            <a:avLst/>
          </a:prstGeom>
        </p:spPr>
      </p:pic>
      <p:sp>
        <p:nvSpPr>
          <p:cNvPr id="7" name="TextBox 6">
            <a:extLst>
              <a:ext uri="{FF2B5EF4-FFF2-40B4-BE49-F238E27FC236}">
                <a16:creationId xmlns:a16="http://schemas.microsoft.com/office/drawing/2014/main" id="{1A47586C-B6FE-E9B5-8052-91F43BA24413}"/>
              </a:ext>
            </a:extLst>
          </p:cNvPr>
          <p:cNvSpPr txBox="1"/>
          <p:nvPr/>
        </p:nvSpPr>
        <p:spPr>
          <a:xfrm>
            <a:off x="2813901" y="3246690"/>
            <a:ext cx="6249970" cy="369332"/>
          </a:xfrm>
          <a:prstGeom prst="rect">
            <a:avLst/>
          </a:prstGeom>
          <a:noFill/>
        </p:spPr>
        <p:txBody>
          <a:bodyPr wrap="square">
            <a:spAutoFit/>
          </a:bodyPr>
          <a:lstStyle/>
          <a:p>
            <a:endParaRPr lang="en-ID" dirty="0"/>
          </a:p>
        </p:txBody>
      </p:sp>
      <p:sp>
        <p:nvSpPr>
          <p:cNvPr id="16" name="Title 1">
            <a:extLst>
              <a:ext uri="{FF2B5EF4-FFF2-40B4-BE49-F238E27FC236}">
                <a16:creationId xmlns:a16="http://schemas.microsoft.com/office/drawing/2014/main" id="{BAA33B13-6C0C-A9E6-49C7-5E73B8F786E2}"/>
              </a:ext>
            </a:extLst>
          </p:cNvPr>
          <p:cNvSpPr>
            <a:spLocks noGrp="1"/>
          </p:cNvSpPr>
          <p:nvPr>
            <p:ph type="title"/>
          </p:nvPr>
        </p:nvSpPr>
        <p:spPr>
          <a:xfrm>
            <a:off x="1666760" y="1900810"/>
            <a:ext cx="8858479" cy="2218181"/>
          </a:xfrm>
        </p:spPr>
        <p:txBody>
          <a:bodyPr>
            <a:normAutofit/>
          </a:bodyPr>
          <a:lstStyle/>
          <a:p>
            <a:pPr algn="ctr"/>
            <a:r>
              <a:rPr lang="en-US" sz="4000" b="1" kern="0" dirty="0">
                <a:solidFill>
                  <a:srgbClr val="543108"/>
                </a:solidFill>
                <a:latin typeface="Arial" panose="020B0604020202020204" pitchFamily="34" charset="0"/>
                <a:cs typeface="Arial" panose="020B0604020202020204" pitchFamily="34" charset="0"/>
              </a:rPr>
              <a:t>SESI </a:t>
            </a:r>
            <a:r>
              <a:rPr lang="id-ID" sz="4000" b="1" kern="0" dirty="0">
                <a:solidFill>
                  <a:srgbClr val="543108"/>
                </a:solidFill>
                <a:latin typeface="Arial" panose="020B0604020202020204" pitchFamily="34" charset="0"/>
                <a:cs typeface="Arial" panose="020B0604020202020204" pitchFamily="34" charset="0"/>
              </a:rPr>
              <a:t>PEMUNGUTAN SUARA</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&amp;</a:t>
            </a:r>
            <a:br>
              <a:rPr lang="en-US" sz="4000" b="1" kern="0" dirty="0">
                <a:solidFill>
                  <a:srgbClr val="543108"/>
                </a:solidFill>
                <a:latin typeface="Arial" panose="020B0604020202020204" pitchFamily="34" charset="0"/>
                <a:cs typeface="Arial" panose="020B0604020202020204" pitchFamily="34" charset="0"/>
              </a:rPr>
            </a:br>
            <a:r>
              <a:rPr lang="en-US" sz="4000" b="1" kern="0" dirty="0">
                <a:solidFill>
                  <a:srgbClr val="543108"/>
                </a:solidFill>
                <a:latin typeface="Arial" panose="020B0604020202020204" pitchFamily="34" charset="0"/>
                <a:cs typeface="Arial" panose="020B0604020202020204" pitchFamily="34" charset="0"/>
              </a:rPr>
              <a:t>PENGAMBILAN KEPUTUSAN</a:t>
            </a:r>
            <a:endParaRPr lang="id-ID" sz="4000" dirty="0">
              <a:solidFill>
                <a:srgbClr val="54310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5918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FE4D8-92BE-437C-8879-F76B8E2268B5}"/>
              </a:ext>
            </a:extLst>
          </p:cNvPr>
          <p:cNvSpPr>
            <a:spLocks noGrp="1"/>
          </p:cNvSpPr>
          <p:nvPr>
            <p:ph type="title"/>
          </p:nvPr>
        </p:nvSpPr>
        <p:spPr/>
        <p:txBody>
          <a:bodyPr anchor="t">
            <a:normAutofit/>
          </a:bodyPr>
          <a:lstStyle/>
          <a:p>
            <a:r>
              <a:rPr lang="en-US" b="1" dirty="0">
                <a:solidFill>
                  <a:srgbClr val="543108"/>
                </a:solidFill>
                <a:latin typeface="Arial" panose="020B0604020202020204" pitchFamily="34" charset="0"/>
                <a:cs typeface="Arial" panose="020B0604020202020204" pitchFamily="34" charset="0"/>
              </a:rPr>
              <a:t>Thank You</a:t>
            </a:r>
            <a:endParaRPr lang="id-ID" b="1" dirty="0">
              <a:solidFill>
                <a:srgbClr val="543108"/>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195EA37-5817-4867-922F-95CAEC800AD6}"/>
              </a:ext>
            </a:extLst>
          </p:cNvPr>
          <p:cNvSpPr>
            <a:spLocks noGrp="1"/>
          </p:cNvSpPr>
          <p:nvPr>
            <p:ph idx="4294967295"/>
          </p:nvPr>
        </p:nvSpPr>
        <p:spPr>
          <a:xfrm>
            <a:off x="361950" y="1984375"/>
            <a:ext cx="6172200" cy="4873625"/>
          </a:xfrm>
        </p:spPr>
        <p:txBody>
          <a:bodyPr anchor="ctr">
            <a:normAutofit/>
          </a:bodyPr>
          <a:lstStyle/>
          <a:p>
            <a:pPr marL="0" indent="0">
              <a:buNone/>
            </a:pPr>
            <a:r>
              <a:rPr lang="en-US" dirty="0">
                <a:solidFill>
                  <a:srgbClr val="673C0F"/>
                </a:solidFill>
                <a:latin typeface="Times New Roman" panose="02020603050405020304" pitchFamily="18" charset="0"/>
                <a:cs typeface="Times New Roman" panose="02020603050405020304" pitchFamily="18" charset="0"/>
              </a:rPr>
              <a:t>021-5</a:t>
            </a:r>
            <a:r>
              <a:rPr lang="id-ID" dirty="0">
                <a:solidFill>
                  <a:srgbClr val="673C0F"/>
                </a:solidFill>
                <a:latin typeface="Times New Roman" panose="02020603050405020304" pitchFamily="18" charset="0"/>
                <a:cs typeface="Times New Roman" panose="02020603050405020304" pitchFamily="18" charset="0"/>
              </a:rPr>
              <a:t>960543</a:t>
            </a:r>
            <a:endParaRPr lang="en-US" dirty="0">
              <a:solidFill>
                <a:srgbClr val="673C0F"/>
              </a:solidFill>
              <a:latin typeface="Times New Roman" panose="02020603050405020304" pitchFamily="18" charset="0"/>
              <a:cs typeface="Times New Roman" panose="02020603050405020304" pitchFamily="18" charset="0"/>
            </a:endParaRPr>
          </a:p>
          <a:p>
            <a:pPr marL="0" indent="0">
              <a:buNone/>
            </a:pPr>
            <a:r>
              <a:rPr lang="en-US" dirty="0">
                <a:solidFill>
                  <a:srgbClr val="673C0F"/>
                </a:solidFill>
                <a:latin typeface="Times New Roman" panose="02020603050405020304" pitchFamily="18" charset="0"/>
                <a:cs typeface="Times New Roman" panose="02020603050405020304" pitchFamily="18" charset="0"/>
              </a:rPr>
              <a:t>corsec@samcro.co.id</a:t>
            </a:r>
          </a:p>
          <a:p>
            <a:pPr marL="0" indent="0">
              <a:buNone/>
            </a:pPr>
            <a:r>
              <a:rPr lang="en-US" dirty="0">
                <a:solidFill>
                  <a:srgbClr val="673C0F"/>
                </a:solidFill>
                <a:latin typeface="Times New Roman" panose="02020603050405020304" pitchFamily="18" charset="0"/>
                <a:cs typeface="Times New Roman" panose="02020603050405020304" pitchFamily="18" charset="0"/>
              </a:rPr>
              <a:t>www.samcro.co.id</a:t>
            </a:r>
          </a:p>
          <a:p>
            <a:endParaRPr lang="id-ID" dirty="0">
              <a:solidFill>
                <a:srgbClr val="673C0F"/>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ECF44AEE-929F-4886-92A8-FEAB7208A57C}"/>
              </a:ext>
            </a:extLst>
          </p:cNvPr>
          <p:cNvPicPr>
            <a:picLocks noChangeAspect="1"/>
          </p:cNvPicPr>
          <p:nvPr/>
        </p:nvPicPr>
        <p:blipFill>
          <a:blip r:embed="rId2" cstate="email">
            <a:extLst>
              <a:ext uri="{28A0092B-C50C-407E-A947-70E740481C1C}">
                <a14:useLocalDpi xmlns:a14="http://schemas.microsoft.com/office/drawing/2010/main"/>
              </a:ext>
            </a:extLst>
          </a:blip>
          <a:srcRect t="19113" r="37816"/>
          <a:stretch>
            <a:fillRect/>
          </a:stretch>
        </p:blipFill>
        <p:spPr>
          <a:xfrm>
            <a:off x="0" y="5083183"/>
            <a:ext cx="2425700" cy="1774817"/>
          </a:xfrm>
          <a:prstGeom prst="rect">
            <a:avLst/>
          </a:prstGeom>
        </p:spPr>
      </p:pic>
    </p:spTree>
    <p:extLst>
      <p:ext uri="{BB962C8B-B14F-4D97-AF65-F5344CB8AC3E}">
        <p14:creationId xmlns:p14="http://schemas.microsoft.com/office/powerpoint/2010/main" val="3702124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4478</TotalTime>
  <Words>2274</Words>
  <Application>Microsoft Office PowerPoint</Application>
  <PresentationFormat>Widescreen</PresentationFormat>
  <Paragraphs>90</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Black</vt:lpstr>
      <vt:lpstr>Calibri</vt:lpstr>
      <vt:lpstr>Calibri Light</vt:lpstr>
      <vt:lpstr>Times New Roman</vt:lpstr>
      <vt:lpstr>Wingdings</vt:lpstr>
      <vt:lpstr>Office Theme</vt:lpstr>
      <vt:lpstr>RAPAT UMUM PEMEGANG SAHAM TAHUNAN</vt:lpstr>
      <vt:lpstr>Pokok-Pokok Tata Tertib</vt:lpstr>
      <vt:lpstr>Kondisi Umum PT Samcro Hyosung Adilestari Tbk</vt:lpstr>
      <vt:lpstr>Komposisi Pemegang Saham Perseroan sesuai Daftar Pemegang Saham Keseluruhan atas Saham PT Samcro Hyosung Adilestari Tbk (ACRO) dari Kustodian Sentral Efek Indonesia per tanggal 31 Desember 2025 sebagai berikut :</vt:lpstr>
      <vt:lpstr>Mata Acara Rapat Umum Pemegang Saham Tahunan</vt:lpstr>
      <vt:lpstr>Persetujuan atas Laporan Tahunan termasuk Laporan Keuangan Perseroan dan Laporan Tugas Pengawasan Dewan Komisaris Perseroan untuk tahun buku yang berakhir pada tanggal 31 Desember 2025 serta pemberian pelunasan dan pembebasan tanggung jawab (acquit et de charge) kepada anggota Direksi atas tindakan pengurusan dan kepada anggota Dewan Komisaris Perseroan atas tindakan pengawasan yang dilakukan selama tahun buku yang berakhir pada tanggal 31 Desember 2025</vt:lpstr>
      <vt:lpstr>PowerPoint Presentation</vt:lpstr>
      <vt:lpstr>Laporan Laba Rugi</vt:lpstr>
      <vt:lpstr>PowerPoint Presentation</vt:lpstr>
      <vt:lpstr>Laporan Komisaris</vt:lpstr>
      <vt:lpstr>SESI PEMUNGUTAN SUARA &amp; PENGAMBILAN KEPUTUSAN</vt:lpstr>
      <vt:lpstr>Penetapan Penggunaan Laba Bersih Perseroan untuk tahun buku yang berakhir pada tanggal 31 Desember 2025 dan pembagian dividen yang berasal dari Laba ditahan Perseroan</vt:lpstr>
      <vt:lpstr>Penetapan Penggunaan Laba Bersih Perseroan untuk tahun buku yang berakhir pada tanggal 31 Desember 2025 dan pembagian dividen yang berasal dari Laba ditahan Perseroan</vt:lpstr>
      <vt:lpstr>SESI PEMUNGUTAN SUARA &amp; PENGAMBILAN KEPUTUSAN</vt:lpstr>
      <vt:lpstr>Penetapan gaji atau honorarium dan tunjangan untuk tahun buku 2026 bagi anggota Direksi dan Dewan Komisaris Perseroan</vt:lpstr>
      <vt:lpstr>Selanjutnya diusulkan kepada rapat untuk memutuskan; </vt:lpstr>
      <vt:lpstr>SESI PEMUNGUTAN SUARA &amp; PENGAMBILAN KEPUTUSAN</vt:lpstr>
      <vt:lpstr>Penunjukan Kantor Akuntan Publik Terdaftar (termasuk Akuntan Publik Terdaftar yang tergabung dalam Kantor Akuntan Publik Terdaftar) untuk mengaudit/memeriksa buku-buku Perseroan untuk tahun buku yang berakhir pada tanggal 31 Desember 2026</vt:lpstr>
      <vt:lpstr>PowerPoint Presentation</vt:lpstr>
      <vt:lpstr>SESI PEMUNGUTAN SUARA &amp; PENGAMBILAN KEPUTUSAN</vt:lpstr>
      <vt:lpstr>Laporan dan Pertanggungjawaban Realisasi Penggunaan Dana Hasil Penawaran Umum Perdana Saham</vt:lpstr>
      <vt:lpstr>Laporan dan Pertanggungjawaban Realisasi Penggunaan Dana Hasil Penawaran Umum </vt:lpstr>
      <vt:lpstr>Laporan Realisasi Penggunaan Dana Hasil Penawaran Umum</vt:lpstr>
      <vt:lpstr>PowerPoint Presentation</vt:lpstr>
      <vt:lpstr>SESI PEMUNGUTAN SUARA &amp; PENGAMBILAN KEPUTUSAN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RAPAT UMUM PEMEGANG SAHAM TAHUNAN PT SAMCRO HYOSUNG ADILESTARI Tbk Selasa, 26 Juni 2025</dc:title>
  <dc:creator>Dwi-ACC;endri kusumah</dc:creator>
  <cp:lastModifiedBy>Endri</cp:lastModifiedBy>
  <cp:revision>178</cp:revision>
  <dcterms:created xsi:type="dcterms:W3CDTF">2025-05-02T07:06:20Z</dcterms:created>
  <dcterms:modified xsi:type="dcterms:W3CDTF">2026-06-19T10:45:49Z</dcterms:modified>
</cp:coreProperties>
</file>